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6" r:id="rId4"/>
    <p:sldId id="265" r:id="rId5"/>
    <p:sldId id="260" r:id="rId6"/>
    <p:sldId id="261" r:id="rId7"/>
    <p:sldId id="262" r:id="rId8"/>
    <p:sldId id="263" r:id="rId9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5008"/>
    <a:srgbClr val="5C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GB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C6B1-145A-451B-9256-860FD2B71C51}" type="datetimeFigureOut">
              <a:rPr lang="en-US" smtClean="0"/>
              <a:pPr/>
              <a:t>2/25/2016</a:t>
            </a:fld>
            <a:endParaRPr lang="en-GB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FBFCE-9A1E-447C-AB6E-B0DB645B2B6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Quality Assurance</a:t>
            </a:r>
            <a:endParaRPr lang="en-GB" sz="5400" b="1" dirty="0">
              <a:solidFill>
                <a:srgbClr val="00206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Browallia New" pitchFamily="34" charset="-34"/>
                <a:cs typeface="Browallia New" pitchFamily="34" charset="-34"/>
              </a:rPr>
              <a:t>Quality assurance is the process for checking that the academic standards and quality of higher education provision meet agreed expectations.</a:t>
            </a:r>
            <a:endParaRPr lang="th-TH" sz="4000" b="1" dirty="0" smtClean="0">
              <a:latin typeface="Browallia New" pitchFamily="34" charset="-34"/>
              <a:cs typeface="Browallia New" pitchFamily="34" charset="-34"/>
            </a:endParaRPr>
          </a:p>
          <a:p>
            <a:endParaRPr lang="en-GB" sz="40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822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ข้อห้ามสำหรับการประเมินและประกันคุณภาพฯ แนวใหม่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ห้ามสร้างตัวชี้วัด</a:t>
            </a:r>
          </a:p>
          <a:p>
            <a:pPr marL="514350" indent="-514350">
              <a:buAutoNum type="arabicPeriod"/>
            </a:pP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ห้ามเก็บข้อมูลใหม่เพื่อรองรับการประเมินฯ</a:t>
            </a:r>
          </a:p>
          <a:p>
            <a:pPr marL="514350" indent="-514350">
              <a:buAutoNum type="arabicPeriod"/>
            </a:pP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ห้ามมีห้องประเมิน</a:t>
            </a:r>
            <a:r>
              <a:rPr lang="en-US" sz="3600" b="1" dirty="0" smtClean="0">
                <a:latin typeface="Browallia New" pitchFamily="34" charset="-34"/>
                <a:cs typeface="Browallia New" pitchFamily="34" charset="-34"/>
              </a:rPr>
              <a:t>/</a:t>
            </a: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ประกันฯ ในสถานศึกษา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571472" y="2312460"/>
            <a:ext cx="1214446" cy="10001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28992" y="2189141"/>
            <a:ext cx="1643074" cy="35719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สพฐ.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215206" y="2189141"/>
            <a:ext cx="1643074" cy="3571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โรงเรียน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575256"/>
            <a:ext cx="12144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สมศ.</a:t>
            </a:r>
            <a:endParaRPr lang="en-GB" sz="2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215206" y="2643182"/>
            <a:ext cx="1643074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มหาวิทยาลัย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215206" y="3098278"/>
            <a:ext cx="1643074" cy="357190"/>
          </a:xfrm>
          <a:prstGeom prst="rect">
            <a:avLst/>
          </a:prstGeom>
          <a:solidFill>
            <a:srgbClr val="A85008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อาชีวะ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428992" y="2643182"/>
            <a:ext cx="1643074" cy="35719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สกอ.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428992" y="3086800"/>
            <a:ext cx="1643074" cy="357190"/>
          </a:xfrm>
          <a:prstGeom prst="rect">
            <a:avLst/>
          </a:prstGeom>
          <a:solidFill>
            <a:srgbClr val="5C732F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owallia New" pitchFamily="34" charset="-34"/>
                <a:cs typeface="Browallia New" pitchFamily="34" charset="-34"/>
              </a:rPr>
              <a:t>สอศ.</a:t>
            </a:r>
            <a:endParaRPr lang="en-GB" sz="2600" b="1" dirty="0">
              <a:solidFill>
                <a:schemeClr val="tx1">
                  <a:lumMod val="85000"/>
                  <a:lumOff val="1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286116" y="2117703"/>
            <a:ext cx="1928826" cy="138273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7072330" y="2113613"/>
            <a:ext cx="1928826" cy="140907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ลูกศรเชื่อมต่อแบบตรง 16"/>
          <p:cNvCxnSpPr>
            <a:stCxn id="4" idx="3"/>
            <a:endCxn id="14" idx="1"/>
          </p:cNvCxnSpPr>
          <p:nvPr/>
        </p:nvCxnSpPr>
        <p:spPr>
          <a:xfrm flipV="1">
            <a:off x="1785918" y="2809071"/>
            <a:ext cx="1500198" cy="3455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>
            <a:stCxn id="14" idx="3"/>
            <a:endCxn id="15" idx="1"/>
          </p:cNvCxnSpPr>
          <p:nvPr/>
        </p:nvCxnSpPr>
        <p:spPr>
          <a:xfrm>
            <a:off x="5214942" y="2809071"/>
            <a:ext cx="1857388" cy="908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โค้ง 23"/>
          <p:cNvCxnSpPr>
            <a:stCxn id="55" idx="1"/>
            <a:endCxn id="4" idx="3"/>
          </p:cNvCxnSpPr>
          <p:nvPr/>
        </p:nvCxnSpPr>
        <p:spPr>
          <a:xfrm rot="10800000" flipV="1">
            <a:off x="1785918" y="1785926"/>
            <a:ext cx="3500462" cy="1026600"/>
          </a:xfrm>
          <a:prstGeom prst="curvedConnector3">
            <a:avLst>
              <a:gd name="adj1" fmla="val 77407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โค้ง 25"/>
          <p:cNvCxnSpPr>
            <a:stCxn id="55" idx="2"/>
            <a:endCxn id="14" idx="3"/>
          </p:cNvCxnSpPr>
          <p:nvPr/>
        </p:nvCxnSpPr>
        <p:spPr>
          <a:xfrm rot="5400000">
            <a:off x="5435610" y="2279639"/>
            <a:ext cx="308765" cy="750099"/>
          </a:xfrm>
          <a:prstGeom prst="curvedConnector2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สี่เหลี่ยมผืนผ้า 54"/>
          <p:cNvSpPr/>
          <p:nvPr/>
        </p:nvSpPr>
        <p:spPr>
          <a:xfrm>
            <a:off x="5286380" y="1071546"/>
            <a:ext cx="1357322" cy="142876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คณะผู้เชี่ยวชาญปฏิรูประบบการประเมินและประกันฯ</a:t>
            </a:r>
            <a:endParaRPr lang="en-GB" sz="2000" b="1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0" y="3357562"/>
            <a:ext cx="29289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สร้างมาตรฐานของสถานศึกษาที่มีคุณภาพ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*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24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Quality Codes / Criteria / Guidelines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US" sz="2400" dirty="0" smtClean="0">
              <a:latin typeface="Browallia New" pitchFamily="34" charset="-34"/>
              <a:cs typeface="Browallia New" pitchFamily="34" charset="-34"/>
            </a:endParaRPr>
          </a:p>
          <a:p>
            <a:pPr marL="342900" indent="-342900">
              <a:buAutoNum type="arabicPeriod"/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สร้างผู้ประเมินที่มีคุณภาพ</a:t>
            </a:r>
            <a:br>
              <a:rPr lang="th-TH" sz="24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Quality Inspectors</a:t>
            </a: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US" sz="2400" b="1" dirty="0" smtClean="0">
              <a:latin typeface="Browallia New" pitchFamily="34" charset="-34"/>
              <a:cs typeface="Browallia New" pitchFamily="34" charset="-34"/>
            </a:endParaRPr>
          </a:p>
          <a:p>
            <a:pPr marL="342900" indent="-342900">
              <a:buAutoNum type="arabicPeriod"/>
            </a:pPr>
            <a:endParaRPr lang="en-GB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2844" y="-24"/>
            <a:ext cx="8858280" cy="101566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ความสัมพันธ์และบทบาท</a:t>
            </a:r>
            <a:r>
              <a:rPr lang="th-TH" sz="3000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ข</a:t>
            </a:r>
            <a:r>
              <a:rPr lang="th-TH" sz="3000" b="1" dirty="0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ององค์กรที่เกี่ยวข้อง</a:t>
            </a:r>
          </a:p>
          <a:p>
            <a:pPr algn="ctr"/>
            <a:r>
              <a:rPr lang="th-TH" sz="3000" b="1" dirty="0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กับการประเมินและประกันคุณภาพการศึกษา</a:t>
            </a:r>
            <a:endParaRPr lang="en-GB" sz="3000" b="1" dirty="0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00892" y="3571876"/>
            <a:ext cx="2143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ทำให้เกิดสถานศึกษาที่มีมาตรฐาน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จัดทำ 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Self-assessment</a:t>
            </a:r>
          </a:p>
          <a:p>
            <a:pPr marL="342900" indent="-342900">
              <a:buFont typeface="Arial" pitchFamily="34" charset="0"/>
              <a:buChar char="•"/>
            </a:pPr>
            <a:endParaRPr lang="th-TH" sz="2400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-32" y="6500834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* </a:t>
            </a:r>
            <a:r>
              <a:rPr lang="th-TH" sz="2000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พัฒนาร่วมกับกระทรวงศึกษาธิการ</a:t>
            </a:r>
            <a:endParaRPr lang="en-GB" sz="2000" i="1" dirty="0">
              <a:solidFill>
                <a:srgbClr val="C0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5" name="สี่เหลี่ยมผืนผ้า 124"/>
          <p:cNvSpPr/>
          <p:nvPr/>
        </p:nvSpPr>
        <p:spPr>
          <a:xfrm>
            <a:off x="2500298" y="3515571"/>
            <a:ext cx="4929222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ช่วย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เตรียมและสนับสนุน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สถานศึกษา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24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ให้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พร้อมรับการ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ประเมิน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: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	1)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สื่อสารให้เกิดความเข้าใจใน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มาตรฐานของ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สถานศึกษาที่มี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คุณภาพ</a:t>
            </a:r>
            <a:endParaRPr lang="en-US" sz="2400" dirty="0" smtClean="0">
              <a:latin typeface="Browallia New" pitchFamily="34" charset="-34"/>
              <a:cs typeface="Browallia New" pitchFamily="34" charset="-34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2)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สร้างความเข้าใจวิธีการประเมินแนวใหม่ 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24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peer review / expert </a:t>
            </a:r>
            <a:r>
              <a:rPr lang="en-US" sz="2400" dirty="0" err="1">
                <a:latin typeface="Browallia New" pitchFamily="34" charset="-34"/>
                <a:cs typeface="Browallia New" pitchFamily="34" charset="-34"/>
              </a:rPr>
              <a:t>judgement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US" sz="2400" dirty="0" smtClean="0">
              <a:latin typeface="Browallia New" pitchFamily="34" charset="-34"/>
              <a:cs typeface="Browallia New" pitchFamily="34" charset="-34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3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)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การเขียนรายงานการประเมินตนเองแบบ</a:t>
            </a:r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ใหม่</a:t>
            </a:r>
            <a:endParaRPr lang="en-US" sz="2400" dirty="0" smtClean="0">
              <a:latin typeface="Browallia New" pitchFamily="34" charset="-34"/>
              <a:cs typeface="Browallia New" pitchFamily="34" charset="-34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4)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ซ้อมการประเมิน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(mock 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assessment)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กฎหมายที่เกี่ยวข้อง</a:t>
            </a:r>
            <a:endParaRPr lang="en-US" sz="5400" b="1" dirty="0">
              <a:solidFill>
                <a:srgbClr val="002060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397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71" y="898376"/>
            <a:ext cx="846700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6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0"/>
            <a:ext cx="59826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55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81"/>
          <a:stretch/>
        </p:blipFill>
        <p:spPr bwMode="auto">
          <a:xfrm>
            <a:off x="1279988" y="116632"/>
            <a:ext cx="6172332" cy="656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6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583555"/>
            <a:ext cx="7848871" cy="262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848870" cy="945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8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112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Angsana New</vt:lpstr>
      <vt:lpstr>Arial</vt:lpstr>
      <vt:lpstr>Browallia New</vt:lpstr>
      <vt:lpstr>Calibri</vt:lpstr>
      <vt:lpstr>Cordia New</vt:lpstr>
      <vt:lpstr>ชุดรูปแบบของ Office</vt:lpstr>
      <vt:lpstr>Quality Assurance</vt:lpstr>
      <vt:lpstr>ข้อห้ามสำหรับการประเมินและประกันคุณภาพฯ แนวใหม่</vt:lpstr>
      <vt:lpstr>PowerPoint Presentation</vt:lpstr>
      <vt:lpstr>กฎหมายที่เกี่ยวข้อง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Mink</dc:creator>
  <cp:lastModifiedBy>Library</cp:lastModifiedBy>
  <cp:revision>9</cp:revision>
  <dcterms:created xsi:type="dcterms:W3CDTF">2016-02-20T14:50:35Z</dcterms:created>
  <dcterms:modified xsi:type="dcterms:W3CDTF">2016-02-25T01:36:28Z</dcterms:modified>
</cp:coreProperties>
</file>