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256" r:id="rId2"/>
    <p:sldId id="427" r:id="rId3"/>
    <p:sldId id="428" r:id="rId4"/>
    <p:sldId id="429" r:id="rId5"/>
    <p:sldId id="430" r:id="rId6"/>
    <p:sldId id="431" r:id="rId7"/>
    <p:sldId id="432" r:id="rId8"/>
    <p:sldId id="433" r:id="rId9"/>
    <p:sldId id="436" r:id="rId10"/>
    <p:sldId id="437" r:id="rId11"/>
    <p:sldId id="438" r:id="rId12"/>
    <p:sldId id="439" r:id="rId13"/>
    <p:sldId id="440" r:id="rId14"/>
    <p:sldId id="441" r:id="rId15"/>
    <p:sldId id="442" r:id="rId16"/>
    <p:sldId id="443" r:id="rId17"/>
    <p:sldId id="444" r:id="rId18"/>
    <p:sldId id="445" r:id="rId19"/>
    <p:sldId id="447" r:id="rId20"/>
    <p:sldId id="448" r:id="rId21"/>
    <p:sldId id="449" r:id="rId22"/>
    <p:sldId id="450" r:id="rId23"/>
    <p:sldId id="451" r:id="rId24"/>
    <p:sldId id="452" r:id="rId25"/>
    <p:sldId id="453" r:id="rId26"/>
    <p:sldId id="456" r:id="rId27"/>
    <p:sldId id="457" r:id="rId28"/>
    <p:sldId id="459" r:id="rId29"/>
    <p:sldId id="460" r:id="rId30"/>
    <p:sldId id="461" r:id="rId31"/>
    <p:sldId id="462" r:id="rId32"/>
    <p:sldId id="463" r:id="rId33"/>
    <p:sldId id="464" r:id="rId34"/>
    <p:sldId id="465" r:id="rId35"/>
    <p:sldId id="466" r:id="rId36"/>
    <p:sldId id="467" r:id="rId37"/>
    <p:sldId id="468" r:id="rId38"/>
    <p:sldId id="469" r:id="rId39"/>
    <p:sldId id="470" r:id="rId40"/>
    <p:sldId id="471" r:id="rId41"/>
    <p:sldId id="472" r:id="rId42"/>
    <p:sldId id="473" r:id="rId43"/>
    <p:sldId id="474" r:id="rId44"/>
    <p:sldId id="475" r:id="rId45"/>
    <p:sldId id="476" r:id="rId46"/>
    <p:sldId id="477" r:id="rId47"/>
    <p:sldId id="478" r:id="rId48"/>
    <p:sldId id="479" r:id="rId49"/>
    <p:sldId id="480" r:id="rId50"/>
    <p:sldId id="481" r:id="rId51"/>
    <p:sldId id="482" r:id="rId52"/>
    <p:sldId id="483" r:id="rId53"/>
    <p:sldId id="484" r:id="rId54"/>
    <p:sldId id="485" r:id="rId55"/>
    <p:sldId id="486" r:id="rId56"/>
    <p:sldId id="487" r:id="rId57"/>
  </p:sldIdLst>
  <p:sldSz cx="9144000" cy="6858000" type="screen4x3"/>
  <p:notesSz cx="7010400" cy="9296400"/>
  <p:defaultTextStyle>
    <a:defPPr>
      <a:defRPr lang="th-TH"/>
    </a:defPPr>
    <a:lvl1pPr marL="0" algn="l" defTabSz="91437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0DF9"/>
    <a:srgbClr val="CC9900"/>
    <a:srgbClr val="8C8038"/>
    <a:srgbClr val="957D4D"/>
    <a:srgbClr val="917A57"/>
    <a:srgbClr val="E0405B"/>
    <a:srgbClr val="3CD8BA"/>
    <a:srgbClr val="73D792"/>
    <a:srgbClr val="75DDAE"/>
    <a:srgbClr val="69E9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ลักษณะชุดรูปแบบ 1 - เน้น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ลักษณะสีอ่อน 3 - เน้น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ลักษณะสีอ่อน 3 - เน้น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25E5076-3810-47DD-B79F-674D7AD40C01}" styleName="ลักษณะสีเข้ม 1 - เน้น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ลักษณะสีปานกลาง 4 - เน้น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FECB4D8-DB02-4DC6-A0A2-4F2EBAE1DC90}" styleName="ลักษณะสีปานกลาง 1 - เน้น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ลักษณะสีอ่อน 3 - เน้น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70" autoAdjust="0"/>
    <p:restoredTop sz="94434" autoAdjust="0"/>
  </p:normalViewPr>
  <p:slideViewPr>
    <p:cSldViewPr>
      <p:cViewPr varScale="1">
        <p:scale>
          <a:sx n="74" d="100"/>
          <a:sy n="74" d="100"/>
        </p:scale>
        <p:origin x="115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จำนวน</c:v>
                </c:pt>
              </c:strCache>
            </c:strRef>
          </c:tx>
          <c:dLbls>
            <c:dLbl>
              <c:idx val="0"/>
              <c:layout>
                <c:manualLayout>
                  <c:x val="0.25350761291073476"/>
                  <c:y val="5.8503949891873649E-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2400" b="1">
                      <a:solidFill>
                        <a:schemeClr val="bg1"/>
                      </a:solidFill>
                      <a:latin typeface="TH SarabunPSK" panose="020B0500040200020003" pitchFamily="34" charset="-34"/>
                      <a:cs typeface="TH SarabunPSK" panose="020B0500040200020003" pitchFamily="34" charset="-34"/>
                    </a:defRPr>
                  </a:pPr>
                  <a:endParaRPr lang="th-TH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0716455959722025"/>
                  <c:y val="-0.1720689845837702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14135903383528517"/>
                  <c:y val="0.18888836006758336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2400" b="1">
                      <a:solidFill>
                        <a:schemeClr val="bg1"/>
                      </a:solidFill>
                      <a:latin typeface="TH SarabunPSK" panose="020B0500040200020003" pitchFamily="34" charset="-34"/>
                      <a:cs typeface="TH SarabunPSK" panose="020B0500040200020003" pitchFamily="34" charset="-34"/>
                    </a:defRPr>
                  </a:pPr>
                  <a:endParaRPr lang="th-TH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 b="1">
                    <a:latin typeface="TH SarabunPSK" panose="020B0500040200020003" pitchFamily="34" charset="-34"/>
                    <a:cs typeface="TH SarabunPSK" panose="020B0500040200020003" pitchFamily="34" charset="-34"/>
                  </a:defRPr>
                </a:pPr>
                <a:endParaRPr lang="th-TH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ข้าราชการ</c:v>
                </c:pt>
                <c:pt idx="1">
                  <c:v>พนักงานมหาวิทยาลัย</c:v>
                </c:pt>
                <c:pt idx="2">
                  <c:v>พนักงานส่วนงาน</c:v>
                </c:pt>
                <c:pt idx="3">
                  <c:v>พนักงานวิทยาลัย</c:v>
                </c:pt>
                <c:pt idx="4">
                  <c:v>ลูกจ้าง</c:v>
                </c:pt>
                <c:pt idx="5">
                  <c:v>ผู้ปฏิบัติงานอื่น ๆ 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1180</c:v>
                </c:pt>
                <c:pt idx="1">
                  <c:v>11962</c:v>
                </c:pt>
                <c:pt idx="2">
                  <c:v>11257</c:v>
                </c:pt>
                <c:pt idx="3">
                  <c:v>806</c:v>
                </c:pt>
                <c:pt idx="4">
                  <c:v>8523</c:v>
                </c:pt>
                <c:pt idx="5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604" cy="465340"/>
          </a:xfrm>
          <a:prstGeom prst="rect">
            <a:avLst/>
          </a:prstGeom>
        </p:spPr>
        <p:txBody>
          <a:bodyPr vert="horz" lIns="87303" tIns="43652" rIns="87303" bIns="43652" rtlCol="0"/>
          <a:lstStyle>
            <a:lvl1pPr algn="l">
              <a:defRPr sz="11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68" y="4"/>
            <a:ext cx="3038604" cy="465340"/>
          </a:xfrm>
          <a:prstGeom prst="rect">
            <a:avLst/>
          </a:prstGeom>
        </p:spPr>
        <p:txBody>
          <a:bodyPr vert="horz" lIns="87303" tIns="43652" rIns="87303" bIns="43652" rtlCol="0"/>
          <a:lstStyle>
            <a:lvl1pPr algn="r">
              <a:defRPr sz="1100"/>
            </a:lvl1pPr>
          </a:lstStyle>
          <a:p>
            <a:fld id="{F501C897-FF95-4453-B3C3-EA634874D8C7}" type="datetimeFigureOut">
              <a:rPr lang="th-TH" smtClean="0"/>
              <a:pPr/>
              <a:t>26/02/59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29580"/>
            <a:ext cx="3038604" cy="465340"/>
          </a:xfrm>
          <a:prstGeom prst="rect">
            <a:avLst/>
          </a:prstGeom>
        </p:spPr>
        <p:txBody>
          <a:bodyPr vert="horz" lIns="87303" tIns="43652" rIns="87303" bIns="43652" rtlCol="0" anchor="b"/>
          <a:lstStyle>
            <a:lvl1pPr algn="l">
              <a:defRPr sz="11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68" y="8829580"/>
            <a:ext cx="3038604" cy="465340"/>
          </a:xfrm>
          <a:prstGeom prst="rect">
            <a:avLst/>
          </a:prstGeom>
        </p:spPr>
        <p:txBody>
          <a:bodyPr vert="horz" lIns="87303" tIns="43652" rIns="87303" bIns="43652" rtlCol="0" anchor="b"/>
          <a:lstStyle>
            <a:lvl1pPr algn="r">
              <a:defRPr sz="1100"/>
            </a:lvl1pPr>
          </a:lstStyle>
          <a:p>
            <a:fld id="{40C5844F-39A6-4B7D-BA43-488DDDB081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02754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3"/>
            <a:ext cx="3037839" cy="464820"/>
          </a:xfrm>
          <a:prstGeom prst="rect">
            <a:avLst/>
          </a:prstGeom>
        </p:spPr>
        <p:txBody>
          <a:bodyPr vert="horz" lIns="87303" tIns="43652" rIns="87303" bIns="43652" rtlCol="0"/>
          <a:lstStyle>
            <a:lvl1pPr algn="l">
              <a:defRPr sz="11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6" y="3"/>
            <a:ext cx="3037839" cy="464820"/>
          </a:xfrm>
          <a:prstGeom prst="rect">
            <a:avLst/>
          </a:prstGeom>
        </p:spPr>
        <p:txBody>
          <a:bodyPr vert="horz" lIns="87303" tIns="43652" rIns="87303" bIns="43652" rtlCol="0"/>
          <a:lstStyle>
            <a:lvl1pPr algn="r">
              <a:defRPr sz="1100"/>
            </a:lvl1pPr>
          </a:lstStyle>
          <a:p>
            <a:fld id="{E969719B-04AE-4192-818B-B7BAF3F43FC7}" type="datetimeFigureOut">
              <a:rPr lang="th-TH" smtClean="0"/>
              <a:pPr/>
              <a:t>26/02/59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303" tIns="43652" rIns="87303" bIns="43652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2" y="4415794"/>
            <a:ext cx="5608320" cy="4183379"/>
          </a:xfrm>
          <a:prstGeom prst="rect">
            <a:avLst/>
          </a:prstGeom>
        </p:spPr>
        <p:txBody>
          <a:bodyPr vert="horz" lIns="87303" tIns="43652" rIns="87303" bIns="4365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8829970"/>
            <a:ext cx="3037839" cy="464820"/>
          </a:xfrm>
          <a:prstGeom prst="rect">
            <a:avLst/>
          </a:prstGeom>
        </p:spPr>
        <p:txBody>
          <a:bodyPr vert="horz" lIns="87303" tIns="43652" rIns="87303" bIns="43652" rtlCol="0" anchor="b"/>
          <a:lstStyle>
            <a:lvl1pPr algn="l">
              <a:defRPr sz="11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6" y="8829970"/>
            <a:ext cx="3037839" cy="464820"/>
          </a:xfrm>
          <a:prstGeom prst="rect">
            <a:avLst/>
          </a:prstGeom>
        </p:spPr>
        <p:txBody>
          <a:bodyPr vert="horz" lIns="87303" tIns="43652" rIns="87303" bIns="43652" rtlCol="0" anchor="b"/>
          <a:lstStyle>
            <a:lvl1pPr algn="r">
              <a:defRPr sz="1100"/>
            </a:lvl1pPr>
          </a:lstStyle>
          <a:p>
            <a:fld id="{D6DE562E-AC26-430E-B90D-5DBFD8D60F2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3830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E562E-AC26-430E-B90D-5DBFD8D60F21}" type="slidenum">
              <a:rPr lang="th-TH" smtClean="0"/>
              <a:pPr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2064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E562E-AC26-430E-B90D-5DBFD8D60F21}" type="slidenum">
              <a:rPr lang="th-TH" smtClean="0"/>
              <a:pPr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32461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th-TH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1pPr>
            <a:lvl2pPr marL="742895" indent="-2857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2pPr>
            <a:lvl3pPr marL="1142915" indent="-22858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3pPr>
            <a:lvl4pPr marL="1600081" indent="-22858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4pPr>
            <a:lvl5pPr marL="2057248" indent="-22858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5pPr>
            <a:lvl6pPr marL="2514414" indent="-22858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6pPr>
            <a:lvl7pPr marL="2971579" indent="-22858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7pPr>
            <a:lvl8pPr marL="3428746" indent="-22858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8pPr>
            <a:lvl9pPr marL="3885912" indent="-22858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E3D19FC0-C38D-4835-A8F3-2449F3F27D0B}" type="slidenum">
              <a:rPr lang="en-US" altLang="th-TH"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</a:pPr>
              <a:t>27</a:t>
            </a:fld>
            <a:endParaRPr lang="en-US" altLang="th-TH"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3141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6E79-4977-4751-9323-9FB0B220B066}" type="datetime1">
              <a:rPr lang="th-TH" smtClean="0"/>
              <a:t>26/02/59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9DD7E-3289-44C3-BFB0-9EC58CB8BD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020E-EEFA-4CB7-82DF-FB214723039C}" type="datetime1">
              <a:rPr lang="th-TH" smtClean="0"/>
              <a:t>26/02/59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9DD7E-3289-44C3-BFB0-9EC58CB8BD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C3190-6002-430E-BEDD-C1E7C647F273}" type="datetime1">
              <a:rPr lang="th-TH" smtClean="0"/>
              <a:t>26/02/59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9DD7E-3289-44C3-BFB0-9EC58CB8BD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4"/>
            <a:ext cx="8229600" cy="4525963"/>
          </a:xfrm>
        </p:spPr>
        <p:txBody>
          <a:bodyPr/>
          <a:lstStyle/>
          <a:p>
            <a:pPr lvl="0"/>
            <a:endParaRPr lang="th-TH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558E3-58B5-42F9-82EE-B595B68521B1}" type="datetime1">
              <a:rPr lang="th-TH" smtClean="0"/>
              <a:t>26/02/59</a:t>
            </a:fld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C959B-8304-46CD-832A-E3A5CA07912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92668265"/>
      </p:ext>
    </p:extLst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01BF-F9F5-461C-B9C6-B3A3082D26F3}" type="datetime1">
              <a:rPr lang="th-TH" smtClean="0"/>
              <a:t>26/02/59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9DD7E-3289-44C3-BFB0-9EC58CB8BD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2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57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715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2858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00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14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060F-E8A9-4423-9BED-5725BC57DAD2}" type="datetime1">
              <a:rPr lang="th-TH" smtClean="0"/>
              <a:t>26/02/59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9DD7E-3289-44C3-BFB0-9EC58CB8BD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64B33-B43F-4B2D-A73B-11BD2D9D57BE}" type="datetime1">
              <a:rPr lang="th-TH" smtClean="0"/>
              <a:t>26/02/59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9DD7E-3289-44C3-BFB0-9EC58CB8BD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3" indent="0">
              <a:buNone/>
              <a:defRPr sz="2000" b="1"/>
            </a:lvl2pPr>
            <a:lvl3pPr marL="914289" indent="0">
              <a:buNone/>
              <a:defRPr sz="1801" b="1"/>
            </a:lvl3pPr>
            <a:lvl4pPr marL="1371430" indent="0">
              <a:buNone/>
              <a:defRPr sz="1600" b="1"/>
            </a:lvl4pPr>
            <a:lvl5pPr marL="1828573" indent="0">
              <a:buNone/>
              <a:defRPr sz="1600" b="1"/>
            </a:lvl5pPr>
            <a:lvl6pPr marL="2285715" indent="0">
              <a:buNone/>
              <a:defRPr sz="1600" b="1"/>
            </a:lvl6pPr>
            <a:lvl7pPr marL="2742858" indent="0">
              <a:buNone/>
              <a:defRPr sz="1600" b="1"/>
            </a:lvl7pPr>
            <a:lvl8pPr marL="3200000" indent="0">
              <a:buNone/>
              <a:defRPr sz="1600" b="1"/>
            </a:lvl8pPr>
            <a:lvl9pPr marL="36571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3" indent="0">
              <a:buNone/>
              <a:defRPr sz="2000" b="1"/>
            </a:lvl2pPr>
            <a:lvl3pPr marL="914289" indent="0">
              <a:buNone/>
              <a:defRPr sz="1801" b="1"/>
            </a:lvl3pPr>
            <a:lvl4pPr marL="1371430" indent="0">
              <a:buNone/>
              <a:defRPr sz="1600" b="1"/>
            </a:lvl4pPr>
            <a:lvl5pPr marL="1828573" indent="0">
              <a:buNone/>
              <a:defRPr sz="1600" b="1"/>
            </a:lvl5pPr>
            <a:lvl6pPr marL="2285715" indent="0">
              <a:buNone/>
              <a:defRPr sz="1600" b="1"/>
            </a:lvl6pPr>
            <a:lvl7pPr marL="2742858" indent="0">
              <a:buNone/>
              <a:defRPr sz="1600" b="1"/>
            </a:lvl7pPr>
            <a:lvl8pPr marL="3200000" indent="0">
              <a:buNone/>
              <a:defRPr sz="1600" b="1"/>
            </a:lvl8pPr>
            <a:lvl9pPr marL="36571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9CDBF-9F19-4421-BA75-E1E80FD14909}" type="datetime1">
              <a:rPr lang="th-TH" smtClean="0"/>
              <a:t>26/02/59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9DD7E-3289-44C3-BFB0-9EC58CB8BD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B46A1-5D4A-40F3-863A-89F95DA31DB2}" type="datetime1">
              <a:rPr lang="th-TH" smtClean="0"/>
              <a:t>26/02/59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9DD7E-3289-44C3-BFB0-9EC58CB8BD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88DA2-D103-475B-A1AB-3B7D3772FBFE}" type="datetime1">
              <a:rPr lang="th-TH" smtClean="0"/>
              <a:t>26/02/59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7419" y="6492881"/>
            <a:ext cx="2133600" cy="365127"/>
          </a:xfrm>
        </p:spPr>
        <p:txBody>
          <a:bodyPr/>
          <a:lstStyle>
            <a:lvl1pPr>
              <a:defRPr sz="1600"/>
            </a:lvl1pPr>
          </a:lstStyle>
          <a:p>
            <a:fld id="{FAC9DD7E-3289-44C3-BFB0-9EC58CB8BD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9" y="273052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8" y="27306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9" y="1435104"/>
            <a:ext cx="3008313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43" indent="0">
              <a:buNone/>
              <a:defRPr sz="1200"/>
            </a:lvl2pPr>
            <a:lvl3pPr marL="914289" indent="0">
              <a:buNone/>
              <a:defRPr sz="1001"/>
            </a:lvl3pPr>
            <a:lvl4pPr marL="1371430" indent="0">
              <a:buNone/>
              <a:defRPr sz="900"/>
            </a:lvl4pPr>
            <a:lvl5pPr marL="1828573" indent="0">
              <a:buNone/>
              <a:defRPr sz="900"/>
            </a:lvl5pPr>
            <a:lvl6pPr marL="2285715" indent="0">
              <a:buNone/>
              <a:defRPr sz="900"/>
            </a:lvl6pPr>
            <a:lvl7pPr marL="2742858" indent="0">
              <a:buNone/>
              <a:defRPr sz="900"/>
            </a:lvl7pPr>
            <a:lvl8pPr marL="3200000" indent="0">
              <a:buNone/>
              <a:defRPr sz="900"/>
            </a:lvl8pPr>
            <a:lvl9pPr marL="36571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3BBC-E0FF-4A99-944C-80CFA0F737C3}" type="datetime1">
              <a:rPr lang="th-TH" smtClean="0"/>
              <a:t>26/02/59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9DD7E-3289-44C3-BFB0-9EC58CB8BD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3" indent="0">
              <a:buNone/>
              <a:defRPr sz="2800"/>
            </a:lvl2pPr>
            <a:lvl3pPr marL="914289" indent="0">
              <a:buNone/>
              <a:defRPr sz="2400"/>
            </a:lvl3pPr>
            <a:lvl4pPr marL="1371430" indent="0">
              <a:buNone/>
              <a:defRPr sz="2000"/>
            </a:lvl4pPr>
            <a:lvl5pPr marL="1828573" indent="0">
              <a:buNone/>
              <a:defRPr sz="2000"/>
            </a:lvl5pPr>
            <a:lvl6pPr marL="2285715" indent="0">
              <a:buNone/>
              <a:defRPr sz="2000"/>
            </a:lvl6pPr>
            <a:lvl7pPr marL="2742858" indent="0">
              <a:buNone/>
              <a:defRPr sz="2000"/>
            </a:lvl7pPr>
            <a:lvl8pPr marL="3200000" indent="0">
              <a:buNone/>
              <a:defRPr sz="2000"/>
            </a:lvl8pPr>
            <a:lvl9pPr marL="3657143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1"/>
          </a:xfrm>
        </p:spPr>
        <p:txBody>
          <a:bodyPr/>
          <a:lstStyle>
            <a:lvl1pPr marL="0" indent="0">
              <a:buNone/>
              <a:defRPr sz="1401"/>
            </a:lvl1pPr>
            <a:lvl2pPr marL="457143" indent="0">
              <a:buNone/>
              <a:defRPr sz="1200"/>
            </a:lvl2pPr>
            <a:lvl3pPr marL="914289" indent="0">
              <a:buNone/>
              <a:defRPr sz="1001"/>
            </a:lvl3pPr>
            <a:lvl4pPr marL="1371430" indent="0">
              <a:buNone/>
              <a:defRPr sz="900"/>
            </a:lvl4pPr>
            <a:lvl5pPr marL="1828573" indent="0">
              <a:buNone/>
              <a:defRPr sz="900"/>
            </a:lvl5pPr>
            <a:lvl6pPr marL="2285715" indent="0">
              <a:buNone/>
              <a:defRPr sz="900"/>
            </a:lvl6pPr>
            <a:lvl7pPr marL="2742858" indent="0">
              <a:buNone/>
              <a:defRPr sz="900"/>
            </a:lvl7pPr>
            <a:lvl8pPr marL="3200000" indent="0">
              <a:buNone/>
              <a:defRPr sz="900"/>
            </a:lvl8pPr>
            <a:lvl9pPr marL="36571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73556-1CD1-46C6-8B85-971D00F32F4B}" type="datetime1">
              <a:rPr lang="th-TH" smtClean="0"/>
              <a:t>26/02/59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9DD7E-3289-44C3-BFB0-9EC58CB8BD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EE646-7011-4E52-A27F-BB3BC65D6644}" type="datetime1">
              <a:rPr lang="th-TH" smtClean="0"/>
              <a:t>26/02/59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7556" y="6356354"/>
            <a:ext cx="2133600" cy="3651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fld id="{FAC9DD7E-3289-44C3-BFB0-9EC58CB8BD30}" type="slidenum">
              <a:rPr lang="th-TH" smtClean="0"/>
              <a:pPr/>
              <a:t>‹#›</a:t>
            </a:fld>
            <a:endParaRPr lang="th-TH"/>
          </a:p>
        </p:txBody>
      </p:sp>
      <p:pic>
        <p:nvPicPr>
          <p:cNvPr id="7" name="Picture 6" descr="G:\yousure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"/>
            <a:ext cx="9144000" cy="118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28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8" indent="-342858" algn="l" defTabSz="91428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7" indent="-285716" algn="l" defTabSz="914289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7" indent="-228572" algn="l" defTabSz="91428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1" indent="-228572" algn="l" defTabSz="914289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3" indent="-228572" algn="l" defTabSz="914289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86" indent="-228572" algn="l" defTabSz="91428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28" indent="-228572" algn="l" defTabSz="91428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3" indent="-228572" algn="l" defTabSz="91428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15" indent="-228572" algn="l" defTabSz="91428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28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3" algn="l" defTabSz="91428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9" algn="l" defTabSz="91428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0" algn="l" defTabSz="91428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3" algn="l" defTabSz="91428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5" algn="l" defTabSz="91428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58" algn="l" defTabSz="91428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algn="l" defTabSz="91428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3" algn="l" defTabSz="91428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sso.go.th/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553288"/>
            <a:ext cx="8678768" cy="2232249"/>
          </a:xfrm>
        </p:spPr>
        <p:txBody>
          <a:bodyPr>
            <a:noAutofit/>
          </a:bodyPr>
          <a:lstStyle/>
          <a:p>
            <a:r>
              <a:rPr lang="th-TH" sz="5400" b="1" spc="49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การสัมมนาวิชาการ </a:t>
            </a:r>
            <a:r>
              <a:rPr lang="th-TH" sz="5400" b="1" spc="49" dirty="0" err="1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ปข</a:t>
            </a:r>
            <a:r>
              <a:rPr lang="th-TH" sz="5400" b="1" spc="49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มท.</a:t>
            </a:r>
            <a:endParaRPr lang="th-TH" sz="5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841898" y="4057994"/>
            <a:ext cx="5281229" cy="244827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th-TH" sz="2800" b="1" dirty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จริยา ปัญญา</a:t>
            </a:r>
            <a:endParaRPr lang="en-US" sz="2800" b="1" dirty="0">
              <a:solidFill>
                <a:schemeClr val="tx2"/>
              </a:solidFill>
              <a:latin typeface="TH SarabunPSK" pitchFamily="34" charset="-34"/>
              <a:cs typeface="TH SarabunPSK" pitchFamily="34" charset="-34"/>
            </a:endParaRPr>
          </a:p>
          <a:p>
            <a:pPr>
              <a:spcBef>
                <a:spcPts val="0"/>
              </a:spcBef>
            </a:pPr>
            <a:r>
              <a:rPr lang="th-TH" sz="2800" b="1" dirty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ผู้อำนวยการกองทรัพยากรบุคคล</a:t>
            </a:r>
          </a:p>
          <a:p>
            <a:pPr>
              <a:spcBef>
                <a:spcPts val="0"/>
              </a:spcBef>
            </a:pPr>
            <a:r>
              <a:rPr lang="th-TH" sz="2800" b="1" dirty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มหาวิทยาลัยมหิดล</a:t>
            </a:r>
            <a:endParaRPr lang="en-US" sz="2800" b="1" dirty="0">
              <a:solidFill>
                <a:schemeClr val="tx2"/>
              </a:solidFill>
              <a:latin typeface="TH SarabunPSK" pitchFamily="34" charset="-34"/>
              <a:cs typeface="TH SarabunPSK" pitchFamily="34" charset="-34"/>
            </a:endParaRPr>
          </a:p>
          <a:p>
            <a:pPr>
              <a:spcBef>
                <a:spcPts val="0"/>
              </a:spcBef>
            </a:pPr>
            <a:r>
              <a:rPr lang="th-TH" sz="2800" b="1" dirty="0" smtClean="0">
                <a:solidFill>
                  <a:schemeClr val="accent2"/>
                </a:solidFill>
                <a:latin typeface="TH SarabunPSK" pitchFamily="34" charset="-34"/>
                <a:cs typeface="TH SarabunPSK" pitchFamily="34" charset="-34"/>
              </a:rPr>
              <a:t>26 ก.พ.59</a:t>
            </a:r>
            <a:endParaRPr lang="th-TH" sz="2800" b="1" dirty="0">
              <a:solidFill>
                <a:schemeClr val="accent2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12" name="Straight Connector 5"/>
          <p:cNvCxnSpPr/>
          <p:nvPr/>
        </p:nvCxnSpPr>
        <p:spPr>
          <a:xfrm>
            <a:off x="4445861" y="4041066"/>
            <a:ext cx="4143404" cy="1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352" y="0"/>
            <a:ext cx="1403648" cy="12043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304" y="3284984"/>
            <a:ext cx="4419600" cy="2914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3" y="404669"/>
            <a:ext cx="6192839" cy="6477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การเปลี่ยนสถานภาพภายในปีแรก (ผู้ปฏิบัติการ)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9" y="1628806"/>
            <a:ext cx="8281292" cy="3816895"/>
          </a:xfrm>
        </p:spPr>
        <p:txBody>
          <a:bodyPr/>
          <a:lstStyle/>
          <a:p>
            <a:pPr algn="thaiDist">
              <a:tabLst>
                <a:tab pos="898412" algn="l"/>
              </a:tabLst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ระยะเวลาการจ้างให้เป็นไปตามการตกลงระหว่างส่วนงานกับผู้เปลี่ยนสถานภาพ   โดยอาจนำผลการประเมินการปฏิบัติงานที่ผ่านมาใช้พิจารณาประกอบได้  </a:t>
            </a:r>
          </a:p>
          <a:p>
            <a:pPr algn="thaiDist">
              <a:tabLst>
                <a:tab pos="898412" algn="l"/>
              </a:tabLst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ต่อมามีการเปลี่ยนให้ผู้เปลี่ยนสถานภาพต้องทำสัญญาพนักงานมหาวิทยาลัยไม่น้อยกว่า 3 ปี ยกเว้นเกษียณก่อน</a:t>
            </a:r>
          </a:p>
          <a:p>
            <a:pPr algn="thaiDist">
              <a:tabLst>
                <a:tab pos="898412" algn="l"/>
              </a:tabLst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การกำหนดเงินเดือนของผู้เปลี่ยนสถานภาพ จะแตกต่างกันในแต่ละสายงาน และการเลือกรับบำเหน็จบำนาญของผู้เปลี่ยนสถานภาพ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92876"/>
            <a:ext cx="2133600" cy="365125"/>
          </a:xfrm>
        </p:spPr>
        <p:txBody>
          <a:bodyPr/>
          <a:lstStyle/>
          <a:p>
            <a:fld id="{FAC9DD7E-3289-44C3-BFB0-9EC58CB8BD30}" type="slidenum">
              <a:rPr lang="th-TH" sz="1600"/>
              <a:pPr/>
              <a:t>10</a:t>
            </a:fld>
            <a:endParaRPr lang="th-TH" sz="1600"/>
          </a:p>
        </p:txBody>
      </p:sp>
    </p:spTree>
    <p:extLst>
      <p:ext uri="{BB962C8B-B14F-4D97-AF65-F5344CB8AC3E}">
        <p14:creationId xmlns:p14="http://schemas.microsoft.com/office/powerpoint/2010/main" val="2826073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39551" y="4703487"/>
            <a:ext cx="8137525" cy="167784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342858" indent="-342858" algn="l" defTabSz="91428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857" indent="-285716" algn="l" defTabSz="91428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2857" indent="-228572" algn="l" defTabSz="91428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001" indent="-228572" algn="l" defTabSz="91428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143" indent="-228572" algn="l" defTabSz="914289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286" indent="-228572" algn="l" defTabSz="91428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428" indent="-228572" algn="l" defTabSz="91428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8573" indent="-228572" algn="l" defTabSz="91428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5715" indent="-228572" algn="l" defTabSz="91428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None/>
              <a:tabLst>
                <a:tab pos="898412" algn="l"/>
              </a:tabLst>
            </a:pPr>
            <a:endParaRPr lang="th-TH" sz="28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thaiDist">
              <a:buNone/>
              <a:tabLst>
                <a:tab pos="898412" algn="l"/>
              </a:tabLst>
            </a:pP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เงินเดือนของผู้เปลี่ยนสถานภาพ </a:t>
            </a:r>
            <a:r>
              <a:rPr lang="en-US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= </a:t>
            </a: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เงินเดือนเดิม </a:t>
            </a:r>
            <a:r>
              <a:rPr lang="en-US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x 1.4 </a:t>
            </a: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เท่ากันทุกประเภท และย้อนหลังให้ผู้ที่เปลี่ยนสถานภาพตั้งแต่แรกที่เปลี่ยนสถานภาพ </a:t>
            </a:r>
          </a:p>
          <a:p>
            <a:pPr marL="0" indent="0" algn="thaiDist">
              <a:buNone/>
              <a:tabLst>
                <a:tab pos="898412" algn="l"/>
              </a:tabLst>
            </a:pP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ยกเว้น ผู้เปลี่ยนสถานภาพที่เลือกเป็นสมาชิก </a:t>
            </a:r>
            <a:r>
              <a:rPr lang="th-TH" sz="28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กบข</a:t>
            </a: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.ต่อเนื่อง  </a:t>
            </a:r>
            <a:r>
              <a:rPr lang="en-US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= </a:t>
            </a: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เงินเดือนเดิม </a:t>
            </a:r>
            <a:r>
              <a:rPr lang="en-US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x 1.2</a:t>
            </a: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332656"/>
            <a:ext cx="6373093" cy="6477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การเปลี่ยนสถานภาพภายในปีแรก (ผู้ปฏิบัติการ)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1" y="1482153"/>
            <a:ext cx="8137525" cy="2719537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thaiDist">
              <a:tabLst>
                <a:tab pos="898412" algn="l"/>
              </a:tabLst>
            </a:pP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สายวิชาการ</a:t>
            </a:r>
          </a:p>
          <a:p>
            <a:pPr lvl="1" algn="thaiDist">
              <a:tabLst>
                <a:tab pos="898412" algn="l"/>
              </a:tabLst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กรณีเลือกไม่เป็นสมาชิก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ก.บ.ข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ได้เงินเดือน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=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เงินเดือนเดิม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x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1.3</a:t>
            </a:r>
          </a:p>
          <a:p>
            <a:pPr lvl="1" algn="thaiDist">
              <a:tabLst>
                <a:tab pos="898412" algn="l"/>
              </a:tabLst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กรณีเลือกเป็นสมาชิก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ก.บ.ข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ได้เงินเดือน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=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เงินเดือนเดิม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x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1.1</a:t>
            </a:r>
          </a:p>
          <a:p>
            <a:pPr algn="thaiDist">
              <a:tabLst>
                <a:tab pos="898412" algn="l"/>
              </a:tabLst>
            </a:pP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สายสนับสนุน</a:t>
            </a:r>
          </a:p>
          <a:p>
            <a:pPr lvl="1" algn="thaiDist">
              <a:tabLst>
                <a:tab pos="898412" algn="l"/>
              </a:tabLst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กรณีเลือกไม่เป็นสมาชิก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ก.บ.ข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ได้เงินเดือน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=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เงินเดือนเดิม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x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1.2</a:t>
            </a:r>
          </a:p>
          <a:p>
            <a:pPr lvl="1" algn="thaiDist">
              <a:tabLst>
                <a:tab pos="898412" algn="l"/>
              </a:tabLst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กรณีเลือกเป็นสมาชิก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ก.บ.ข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ได้เงินเดือน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=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เงินเดือนเดิม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92876"/>
            <a:ext cx="2133600" cy="365125"/>
          </a:xfrm>
        </p:spPr>
        <p:txBody>
          <a:bodyPr/>
          <a:lstStyle/>
          <a:p>
            <a:fld id="{FAC9DD7E-3289-44C3-BFB0-9EC58CB8BD30}" type="slidenum">
              <a:rPr lang="th-TH" sz="1600"/>
              <a:pPr/>
              <a:t>11</a:t>
            </a:fld>
            <a:endParaRPr lang="th-TH" sz="1600"/>
          </a:p>
        </p:txBody>
      </p:sp>
      <p:sp>
        <p:nvSpPr>
          <p:cNvPr id="3" name="Rounded Rectangle 2"/>
          <p:cNvSpPr/>
          <p:nvPr/>
        </p:nvSpPr>
        <p:spPr>
          <a:xfrm>
            <a:off x="2339752" y="1202841"/>
            <a:ext cx="4824227" cy="50405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ช่วงแรกของการเปลี่ยนสถานภาพ – ปี 2553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420335" y="4451105"/>
            <a:ext cx="2375955" cy="50405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ปัจจุบัน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9903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384573" y="1340773"/>
            <a:ext cx="4392612" cy="6477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ผลการเปลี่ยนสถานภาพในปีแรก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7" y="2420892"/>
            <a:ext cx="8226671" cy="2448272"/>
          </a:xfrm>
        </p:spPr>
        <p:txBody>
          <a:bodyPr>
            <a:normAutofit/>
          </a:bodyPr>
          <a:lstStyle/>
          <a:p>
            <a:pPr algn="thaiDist">
              <a:tabLst>
                <a:tab pos="898412" algn="l"/>
              </a:tabLst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มีผู้เปลี่ยนสถานภาพเป็นพนักงานมหาวิทยาลัยจำนวนทั้งสิ้น 2,376 คน จากจำนวนข้าราชการ 8,026 คน)</a:t>
            </a:r>
          </a:p>
          <a:p>
            <a:pPr algn="thaiDist">
              <a:tabLst>
                <a:tab pos="898412" algn="l"/>
              </a:tabLst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มีผู้บริหารของมหาวิทยาลัยเปลี่ยนสถานภาพฯ ทั้งสิ้น 217 คน (จากจำนวนผู้ดำรงตำแหน่งที่ต้องเปลี่ยนสถานภาพฯ  292 คน)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89641" y="6486855"/>
            <a:ext cx="2133600" cy="365125"/>
          </a:xfrm>
        </p:spPr>
        <p:txBody>
          <a:bodyPr/>
          <a:lstStyle/>
          <a:p>
            <a:fld id="{FAC9DD7E-3289-44C3-BFB0-9EC58CB8BD30}" type="slidenum">
              <a:rPr lang="th-TH" sz="1600"/>
              <a:pPr/>
              <a:t>12</a:t>
            </a:fld>
            <a:endParaRPr lang="th-TH" sz="1600"/>
          </a:p>
        </p:txBody>
      </p:sp>
    </p:spTree>
    <p:extLst>
      <p:ext uri="{BB962C8B-B14F-4D97-AF65-F5344CB8AC3E}">
        <p14:creationId xmlns:p14="http://schemas.microsoft.com/office/powerpoint/2010/main" val="110506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25708" y="332656"/>
            <a:ext cx="4535487" cy="6477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การเปลี่ยนสถานภาพภายหลังปีแรก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447087" cy="4896544"/>
          </a:xfrm>
        </p:spPr>
        <p:txBody>
          <a:bodyPr>
            <a:normAutofit fontScale="92500" lnSpcReduction="10000"/>
          </a:bodyPr>
          <a:lstStyle/>
          <a:p>
            <a:pPr algn="thaiDist">
              <a:tabLst>
                <a:tab pos="898412" algn="l"/>
                <a:tab pos="1249209" algn="l"/>
              </a:tabLst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การเปลี่ยนสถานภาพจะต้องประเมินความสามารถ ความเหมาะสม สมรรถนะของผู้เปลี่ยนสถานภาพ และความต้องการของส่วนงานประกอบ</a:t>
            </a:r>
          </a:p>
          <a:p>
            <a:pPr algn="thaiDist">
              <a:tabLst>
                <a:tab pos="898412" algn="l"/>
                <a:tab pos="1249209" algn="l"/>
              </a:tabLst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ระยะเริ่มแรกกำหนดให้มีรอบวันเปลี่ยนสถานภาพ เป็น 4 รอบ ได้แก่ </a:t>
            </a:r>
          </a:p>
          <a:p>
            <a:pPr algn="thaiDist">
              <a:buNone/>
              <a:tabLst>
                <a:tab pos="898412" algn="l"/>
                <a:tab pos="1249209" algn="l"/>
              </a:tabLst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1 ก.พ.	1 พ.ค.  1 ก.ค. และ 1 พ.ย. ต่อมาหลังวันที่ 2 มิ.ย. 2552 ได้ยกเลิกกำหนดวันดังกล่าว  และให้เปลี่ยนสถานภาพ ฯ ตามวันที่มหาวิทยาลัยกำหนดในแต่ละปี</a:t>
            </a:r>
          </a:p>
          <a:p>
            <a:pPr algn="thaiDist">
              <a:tabLst>
                <a:tab pos="898412" algn="l"/>
                <a:tab pos="1249209" algn="l"/>
              </a:tabLst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ในปี พ.ศ. 2553 กำหนดให้มีรอบการเปลี่ยนสถานภาพ ฯ 2 รอบ คือวันที่ 1 กุมภาพันธ์ 2553 และวันที่ 1 พ.ย. 2553  </a:t>
            </a:r>
            <a:endParaRPr lang="en-US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>
              <a:tabLst>
                <a:tab pos="898412" algn="l"/>
                <a:tab pos="1249209" algn="l"/>
              </a:tabLst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ในปี พ.ศ.2555 ถึงปัจจุบัน กำหนดให้มีรอบการเปลี่ยนสถานภาพ 1 รอบ คือวันที่ 1 พ.ย.</a:t>
            </a:r>
          </a:p>
          <a:p>
            <a:pPr algn="thaiDist">
              <a:tabLst>
                <a:tab pos="898412" algn="l"/>
                <a:tab pos="1249209" algn="l"/>
              </a:tabLst>
            </a:pPr>
            <a:endParaRPr lang="th-TH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29111" y="6482082"/>
            <a:ext cx="2133600" cy="365125"/>
          </a:xfrm>
        </p:spPr>
        <p:txBody>
          <a:bodyPr/>
          <a:lstStyle/>
          <a:p>
            <a:fld id="{FAC9DD7E-3289-44C3-BFB0-9EC58CB8BD30}" type="slidenum">
              <a:rPr lang="th-TH" sz="1600"/>
              <a:pPr/>
              <a:t>13</a:t>
            </a:fld>
            <a:endParaRPr lang="th-TH" sz="1600"/>
          </a:p>
        </p:txBody>
      </p:sp>
    </p:spTree>
    <p:extLst>
      <p:ext uri="{BB962C8B-B14F-4D97-AF65-F5344CB8AC3E}">
        <p14:creationId xmlns:p14="http://schemas.microsoft.com/office/powerpoint/2010/main" val="992353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31" y="1556794"/>
            <a:ext cx="8445036" cy="4781551"/>
          </a:xfrm>
        </p:spPr>
        <p:txBody>
          <a:bodyPr/>
          <a:lstStyle/>
          <a:p>
            <a:pPr>
              <a:tabLst>
                <a:tab pos="715874" algn="l"/>
              </a:tabLst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การกำหนดเงินเดือนของผู้เปลี่ยนสถานภาพ จะแตกต่างกันเฉพาะการเลือกรับบำเหน็จบำนาญของผู้เปลี่ยนสถานภาพ (เงินเดือนเดิม </a:t>
            </a: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x 1.4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เท่ากันทุกประเภท)</a:t>
            </a:r>
          </a:p>
          <a:p>
            <a:pPr>
              <a:tabLst>
                <a:tab pos="715874" algn="l"/>
              </a:tabLst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มีการกำหนดโควตาจำนวนคนที่จะเปลี่ยนสถานภาพรอบละไม่เกินร้อยละ 30 ของจำนวนข้าราชการในมหาวิทยาลัย</a:t>
            </a:r>
          </a:p>
          <a:p>
            <a:pPr>
              <a:tabLst>
                <a:tab pos="715874" algn="l"/>
              </a:tabLst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ระยะเวลาในการทำสัญญาจ้างจะมีให้เลือก 2 แบบ</a:t>
            </a:r>
          </a:p>
          <a:p>
            <a:pPr>
              <a:buNone/>
              <a:tabLst>
                <a:tab pos="715874" algn="l"/>
              </a:tabLst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1) สัญญาที่มีระยะเวลาการจ้างจนถึงวันครบเกษียณอายุงาน</a:t>
            </a:r>
          </a:p>
          <a:p>
            <a:pPr>
              <a:buNone/>
              <a:tabLst>
                <a:tab pos="715874" algn="l"/>
              </a:tabLst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2)	สัญญาที่มีกำหนดระยะเวลา  โดยให้สิ้นสุดในวันที่ 30 กันยายน</a:t>
            </a:r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1907709" y="404669"/>
            <a:ext cx="5399087" cy="6477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sz="40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การเปลี่ยนสถานภาพภายหลังปีแรก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511100"/>
            <a:ext cx="2133600" cy="365125"/>
          </a:xfrm>
        </p:spPr>
        <p:txBody>
          <a:bodyPr/>
          <a:lstStyle/>
          <a:p>
            <a:fld id="{FAC9DD7E-3289-44C3-BFB0-9EC58CB8BD30}" type="slidenum">
              <a:rPr lang="th-TH" sz="1600"/>
              <a:pPr/>
              <a:t>14</a:t>
            </a:fld>
            <a:endParaRPr lang="th-TH" sz="1600"/>
          </a:p>
        </p:txBody>
      </p:sp>
    </p:spTree>
    <p:extLst>
      <p:ext uri="{BB962C8B-B14F-4D97-AF65-F5344CB8AC3E}">
        <p14:creationId xmlns:p14="http://schemas.microsoft.com/office/powerpoint/2010/main" val="89658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5" y="260652"/>
            <a:ext cx="5328592" cy="648073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จำนวนผู้เปลี่ยนสถานภาพในปัจจุบัน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784435"/>
              </p:ext>
            </p:extLst>
          </p:nvPr>
        </p:nvGraphicFramePr>
        <p:xfrm>
          <a:off x="1524000" y="1268760"/>
          <a:ext cx="6096000" cy="5249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24935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</a:t>
                      </a:r>
                      <a:r>
                        <a:rPr lang="th-TH" sz="28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พ.ศ.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1" marB="45721"/>
                </a:tc>
              </a:tr>
              <a:tr h="524935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2550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226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1" marB="45721"/>
                </a:tc>
              </a:tr>
              <a:tr h="524935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2551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2,192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1" marB="45721"/>
                </a:tc>
              </a:tr>
              <a:tr h="524935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2552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1" marB="45721"/>
                </a:tc>
              </a:tr>
              <a:tr h="524935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2553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1,754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1" marB="45721"/>
                </a:tc>
              </a:tr>
              <a:tr h="524935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2554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724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1" marB="45721"/>
                </a:tc>
              </a:tr>
              <a:tr h="524935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2555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287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1" marB="45721"/>
                </a:tc>
              </a:tr>
              <a:tr h="524935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2556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229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1" marB="45721"/>
                </a:tc>
              </a:tr>
              <a:tr h="524935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2557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176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1" marB="45721"/>
                </a:tc>
              </a:tr>
              <a:tr h="524935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รวมทั้งสิ้น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5,643 (70.30</a:t>
                      </a:r>
                      <a:r>
                        <a:rPr lang="en-US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</a:t>
                      </a:r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1" marB="45721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92876"/>
            <a:ext cx="2133600" cy="365125"/>
          </a:xfrm>
        </p:spPr>
        <p:txBody>
          <a:bodyPr/>
          <a:lstStyle/>
          <a:p>
            <a:pPr>
              <a:defRPr/>
            </a:pPr>
            <a:fld id="{695C959B-8304-46CD-832A-E3A5CA079120}" type="slidenum">
              <a:rPr lang="en-US" sz="1600"/>
              <a:pPr>
                <a:defRPr/>
              </a:pPr>
              <a:t>15</a:t>
            </a:fld>
            <a:endParaRPr lang="th-TH" sz="1600"/>
          </a:p>
        </p:txBody>
      </p:sp>
    </p:spTree>
    <p:extLst>
      <p:ext uri="{BB962C8B-B14F-4D97-AF65-F5344CB8AC3E}">
        <p14:creationId xmlns:p14="http://schemas.microsoft.com/office/powerpoint/2010/main" val="203808467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67544" y="2708920"/>
            <a:ext cx="792080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>
              <a:spcBef>
                <a:spcPct val="0"/>
              </a:spcBef>
              <a:buFontTx/>
              <a:buNone/>
            </a:pP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“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ในกรณีที่รัฐบาลได้ปรับเงินเดือน เงินประจำตำแหน่ง ค่าตอบแทนหรือสิทธิประโยชน์อื่นใดแก่ข้าราชการ ให้รัฐบาลจัดสรรงบประมาณในลักษณะเงินอุดหนุนทั่วไปเพิ่มเติมให้แก่มหาวิทยาลัยในสัดส่วนเดียวกันเพื่อเป็นค่าใช้จ่ายดังกล่าวแก่พนักงานมหาวิทยาลัยด้วย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”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3568" y="1428784"/>
            <a:ext cx="7920880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พระราชบัญญัติมหาวิทยาลัยมหิดล พ.ศ. 2550 มาตรา 16 วรรค 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61188" y="6500300"/>
            <a:ext cx="2133600" cy="365125"/>
          </a:xfrm>
        </p:spPr>
        <p:txBody>
          <a:bodyPr/>
          <a:lstStyle/>
          <a:p>
            <a:fld id="{FAC9DD7E-3289-44C3-BFB0-9EC58CB8BD30}" type="slidenum">
              <a:rPr lang="th-TH" sz="1401"/>
              <a:pPr/>
              <a:t>16</a:t>
            </a:fld>
            <a:endParaRPr lang="th-TH" sz="1401"/>
          </a:p>
        </p:txBody>
      </p:sp>
    </p:spTree>
    <p:extLst>
      <p:ext uri="{BB962C8B-B14F-4D97-AF65-F5344CB8AC3E}">
        <p14:creationId xmlns:p14="http://schemas.microsoft.com/office/powerpoint/2010/main" val="2965361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39366" y="2420897"/>
            <a:ext cx="7920807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>
              <a:spcBef>
                <a:spcPct val="0"/>
              </a:spcBef>
              <a:buFontTx/>
              <a:buNone/>
            </a:pP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รรดาตำแหน่งข้าราชการและลูกจ้างของส่วนราชการในมหาวิทยาลัยที่ว่างอยู่หรือว่างลงภายหลังวันที่พระราชบัญญัตินี้ใช้บังคับ ให้ยุบเลิกตำแหน่งนั้น และให้โอนอัตราตำแหน่งและเงินงบประมาณแผ่นดินประจำอัตรา รวมตลอดทั้งงบบุคลากรที่จ่ายจากเงินเดือนและค่าจ้างประจำซึ่งตั้งไว้สำหรับตำแหน่งนั้นไปเป็นของมหาวิทยาลัยและให้ถือว่าการโอนเงินงบประมาณดังกล่าวเป็นการโอนเงินงบประมาณรายจ่ายตามกฎหมายว่าด้วยวิธีการงบประมาณ</a:t>
            </a:r>
            <a:r>
              <a:rPr lang="en-US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” </a:t>
            </a:r>
            <a:endParaRPr lang="en-US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59239" y="1427636"/>
            <a:ext cx="6768749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พระราชบัญญัติมหาวิทยาลัยมหิดล พ.ศ. 2550 มาตรา </a:t>
            </a:r>
            <a:r>
              <a:rPr lang="th-TH" sz="3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74</a:t>
            </a:r>
            <a:endParaRPr lang="th-TH" sz="32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61188" y="6500300"/>
            <a:ext cx="2133600" cy="365125"/>
          </a:xfrm>
        </p:spPr>
        <p:txBody>
          <a:bodyPr/>
          <a:lstStyle/>
          <a:p>
            <a:fld id="{FAC9DD7E-3289-44C3-BFB0-9EC58CB8BD30}" type="slidenum">
              <a:rPr lang="th-TH" sz="1401"/>
              <a:pPr/>
              <a:t>17</a:t>
            </a:fld>
            <a:endParaRPr lang="th-TH" sz="1401"/>
          </a:p>
        </p:txBody>
      </p:sp>
    </p:spTree>
    <p:extLst>
      <p:ext uri="{BB962C8B-B14F-4D97-AF65-F5344CB8AC3E}">
        <p14:creationId xmlns:p14="http://schemas.microsoft.com/office/powerpoint/2010/main" val="3825408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9"/>
          <p:cNvSpPr>
            <a:spLocks noGrp="1"/>
          </p:cNvSpPr>
          <p:nvPr>
            <p:ph type="title"/>
          </p:nvPr>
        </p:nvSpPr>
        <p:spPr>
          <a:xfrm>
            <a:off x="1943472" y="332656"/>
            <a:ext cx="6553200" cy="508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h-TH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จำนวนบุคลากรมหาวิทยาลัยมหิดล</a:t>
            </a:r>
            <a:endPara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30" name="Slide Number Placeholder 7"/>
          <p:cNvSpPr txBox="1">
            <a:spLocks/>
          </p:cNvSpPr>
          <p:nvPr/>
        </p:nvSpPr>
        <p:spPr bwMode="auto">
          <a:xfrm>
            <a:off x="6974904" y="6535271"/>
            <a:ext cx="21336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>
                <a:solidFill>
                  <a:schemeClr val="bg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fld id="{EA280D44-026F-4616-87D4-B407740D90F5}" type="slidenum">
              <a:rPr lang="en-US" sz="1600">
                <a:solidFill>
                  <a:schemeClr val="bg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pPr algn="r"/>
              <a:t>18</a:t>
            </a:fld>
            <a:endParaRPr lang="th-TH" sz="1600">
              <a:solidFill>
                <a:schemeClr val="bg1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9" name="แผนภูมิ 6"/>
          <p:cNvGraphicFramePr/>
          <p:nvPr>
            <p:extLst>
              <p:ext uri="{D42A27DB-BD31-4B8C-83A1-F6EECF244321}">
                <p14:modId xmlns:p14="http://schemas.microsoft.com/office/powerpoint/2010/main" val="2697345125"/>
              </p:ext>
            </p:extLst>
          </p:nvPr>
        </p:nvGraphicFramePr>
        <p:xfrm>
          <a:off x="899592" y="1196752"/>
          <a:ext cx="7560840" cy="5426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6357938" y="5301208"/>
            <a:ext cx="27860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TOTAL </a:t>
            </a:r>
            <a:r>
              <a:rPr lang="en-US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33,818 </a:t>
            </a:r>
            <a:r>
              <a:rPr lang="th-TH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คน</a:t>
            </a:r>
            <a:endParaRPr lang="th-TH" b="1" dirty="0">
              <a:solidFill>
                <a:srgbClr val="C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37705" y="6335216"/>
            <a:ext cx="264046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ข้อมูล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ณ วันที่ 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31 </a:t>
            </a:r>
            <a:r>
              <a:rPr lang="th-TH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มกราคม 255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9</a:t>
            </a:r>
            <a:endPara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686968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847296"/>
              </p:ext>
            </p:extLst>
          </p:nvPr>
        </p:nvGraphicFramePr>
        <p:xfrm>
          <a:off x="3203848" y="1329699"/>
          <a:ext cx="2725465" cy="4119739"/>
        </p:xfrm>
        <a:graphic>
          <a:graphicData uri="http://schemas.openxmlformats.org/drawingml/2006/table">
            <a:tbl>
              <a:tblPr/>
              <a:tblGrid>
                <a:gridCol w="2725465"/>
              </a:tblGrid>
              <a:tr h="6145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ตำแหน่งประเภทวิชาการ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68"/>
                    </a:solidFill>
                  </a:tcPr>
                </a:tc>
              </a:tr>
              <a:tr h="3454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ศาสตราจารย์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รองศาสตราจารย์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ผู้ช่วยศาสตราจารย์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อาจารย์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th-TH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เพิ่ม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ตำแหน่งนักวิจัยซึ่ง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ทำหน้าที่วิจัยโดยเฉพาะ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จัดอยู่ตำแหน่งประเภทวิชาการ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25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319524"/>
              </p:ext>
            </p:extLst>
          </p:nvPr>
        </p:nvGraphicFramePr>
        <p:xfrm>
          <a:off x="6000750" y="1348162"/>
          <a:ext cx="3000375" cy="2794953"/>
        </p:xfrm>
        <a:graphic>
          <a:graphicData uri="http://schemas.openxmlformats.org/drawingml/2006/table">
            <a:tbl>
              <a:tblPr/>
              <a:tblGrid>
                <a:gridCol w="3000375"/>
              </a:tblGrid>
              <a:tr h="569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ตำแหน่งประเภทสนับสนุน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5BD3"/>
                    </a:solidFill>
                  </a:tcPr>
                </a:tc>
              </a:tr>
              <a:tr h="1089025">
                <a:tc>
                  <a:txBody>
                    <a:bodyPr/>
                    <a:lstStyle/>
                    <a:p>
                      <a:pPr marL="0" marR="0" lvl="0" indent="0" algn="thaiDist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แบ่งเป็น 4 กลุ่ม ได้แก่</a:t>
                      </a: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Tx/>
                        <a:buChar char="-"/>
                        <a:tabLst/>
                        <a:defRPr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กลุ่มวิชาชีพเฉพาะ</a:t>
                      </a: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Tx/>
                        <a:buChar char="-"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กลุ่มสนับสนุนวิชาการ</a:t>
                      </a: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Tx/>
                        <a:buChar char="-"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กลุ่มสนับสนุนทั่วไป</a:t>
                      </a: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Tx/>
                        <a:buChar char="-"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กลุ่มอื่นที่สภามหาวิทยาลัยกำหนด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27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450935"/>
              </p:ext>
            </p:extLst>
          </p:nvPr>
        </p:nvGraphicFramePr>
        <p:xfrm>
          <a:off x="179512" y="1297491"/>
          <a:ext cx="2880320" cy="4571683"/>
        </p:xfrm>
        <a:graphic>
          <a:graphicData uri="http://schemas.openxmlformats.org/drawingml/2006/table">
            <a:tbl>
              <a:tblPr/>
              <a:tblGrid>
                <a:gridCol w="288032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ตำแหน่งประเภทบริหาร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5BD3"/>
                    </a:solidFill>
                  </a:tcPr>
                </a:tc>
              </a:tr>
              <a:tr h="2217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อธิการบดี (ระดับสูง)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รองอธิการบดี / หัวหน้าส่วนงาน (ระดับกลาง)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รองคณบดี / หัวหน้าภาควิชา (ระดับต้น)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/ </a:t>
                      </a: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ผู้อำนวยการโรงพยาบาล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ผู้อำนวยการกอง/เลขานุการคณะ (อำนวยการ)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34" name="Text Box 28"/>
          <p:cNvSpPr txBox="1">
            <a:spLocks noChangeArrowheads="1"/>
          </p:cNvSpPr>
          <p:nvPr/>
        </p:nvSpPr>
        <p:spPr bwMode="auto">
          <a:xfrm>
            <a:off x="681537" y="5864364"/>
            <a:ext cx="736611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000" b="1" dirty="0" smtClean="0">
                <a:solidFill>
                  <a:srgbClr val="003366"/>
                </a:solidFill>
                <a:latin typeface="TH SarabunPSK" pitchFamily="34" charset="-34"/>
                <a:cs typeface="TH SarabunPSK" pitchFamily="34" charset="-34"/>
              </a:rPr>
              <a:t>ชื่อตำแหน่ง และมาตรฐานกำหนดตำแหน่ง เป็นไปตามประกาศมหาวิทยาลัยมหิดล</a:t>
            </a:r>
          </a:p>
          <a:p>
            <a:r>
              <a:rPr lang="th-TH" sz="2000" b="1" dirty="0" smtClean="0">
                <a:solidFill>
                  <a:srgbClr val="003366"/>
                </a:solidFill>
                <a:latin typeface="TH SarabunPSK" pitchFamily="34" charset="-34"/>
                <a:cs typeface="TH SarabunPSK" pitchFamily="34" charset="-34"/>
              </a:rPr>
              <a:t>เรื่อง</a:t>
            </a:r>
            <a:r>
              <a:rPr lang="th-TH" sz="2000" b="1" dirty="0">
                <a:solidFill>
                  <a:srgbClr val="003366"/>
                </a:solidFill>
                <a:latin typeface="TH SarabunPSK" pitchFamily="34" charset="-34"/>
                <a:cs typeface="TH SarabunPSK" pitchFamily="34" charset="-34"/>
              </a:rPr>
              <a:t>ชื่อตำแหน่ง และมาตรฐานกำหนดตำแหน่งของพนักงานมหาวิทยาลัย พ.ศ.</a:t>
            </a:r>
            <a:r>
              <a:rPr lang="th-TH" sz="2000" b="1" dirty="0" smtClean="0">
                <a:solidFill>
                  <a:srgbClr val="003366"/>
                </a:solidFill>
                <a:latin typeface="TH SarabunPSK" pitchFamily="34" charset="-34"/>
                <a:cs typeface="TH SarabunPSK" pitchFamily="34" charset="-34"/>
              </a:rPr>
              <a:t>2557 </a:t>
            </a:r>
            <a:r>
              <a:rPr lang="th-TH" sz="2000" b="1" dirty="0">
                <a:solidFill>
                  <a:srgbClr val="003366"/>
                </a:solidFill>
                <a:latin typeface="TH SarabunPSK" pitchFamily="34" charset="-34"/>
                <a:cs typeface="TH SarabunPSK" pitchFamily="34" charset="-34"/>
              </a:rPr>
              <a:t>ลงวันที่ </a:t>
            </a:r>
            <a:r>
              <a:rPr lang="th-TH" sz="2000" b="1" dirty="0" smtClean="0">
                <a:solidFill>
                  <a:srgbClr val="003366"/>
                </a:solidFill>
                <a:latin typeface="TH SarabunPSK" pitchFamily="34" charset="-34"/>
                <a:cs typeface="TH SarabunPSK" pitchFamily="34" charset="-34"/>
              </a:rPr>
              <a:t>27 ส.ค.57</a:t>
            </a:r>
            <a:endParaRPr lang="en-US" sz="2000" b="1" dirty="0" smtClean="0">
              <a:solidFill>
                <a:srgbClr val="003366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en-US" sz="2000" b="1" dirty="0" smtClean="0">
                <a:solidFill>
                  <a:srgbClr val="003366"/>
                </a:solidFill>
                <a:latin typeface="TH SarabunPSK" pitchFamily="34" charset="-34"/>
                <a:cs typeface="TH SarabunPSK" pitchFamily="34" charset="-34"/>
              </a:rPr>
              <a:t>*</a:t>
            </a:r>
            <a:r>
              <a:rPr lang="th-TH" sz="2000" b="1" dirty="0" smtClean="0">
                <a:solidFill>
                  <a:srgbClr val="003366"/>
                </a:solidFill>
                <a:latin typeface="TH SarabunPSK" pitchFamily="34" charset="-34"/>
                <a:cs typeface="TH SarabunPSK" pitchFamily="34" charset="-34"/>
              </a:rPr>
              <a:t>ตำแหน่งบริหารทุกตำแหน่งมีวาระการดำรงตำแหน่ง</a:t>
            </a:r>
            <a:endParaRPr lang="th-TH" sz="2000" b="1" dirty="0">
              <a:solidFill>
                <a:srgbClr val="003366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123729" y="188640"/>
            <a:ext cx="4608512" cy="72402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defRPr/>
            </a:pPr>
            <a:r>
              <a:rPr lang="th-TH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โครงสร้างตำแหน่ง</a:t>
            </a:r>
            <a:endParaRPr lang="th-TH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7436" name="Slide Number Placeholder 7"/>
          <p:cNvSpPr txBox="1">
            <a:spLocks/>
          </p:cNvSpPr>
          <p:nvPr/>
        </p:nvSpPr>
        <p:spPr bwMode="auto">
          <a:xfrm>
            <a:off x="7010400" y="6572250"/>
            <a:ext cx="21336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th-TH"/>
            </a:defPPr>
            <a:lvl1pPr algn="r">
              <a:defRPr sz="1600">
                <a:solidFill>
                  <a:schemeClr val="bg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r>
              <a:rPr lang="en-US"/>
              <a:t> </a:t>
            </a:r>
            <a:fld id="{2DF73AF7-91D0-4C00-BC34-50523755CD26}" type="slidenum">
              <a:rPr lang="en-US"/>
              <a:pPr/>
              <a:t>19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930540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4" y="1268760"/>
            <a:ext cx="2592388" cy="72072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0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ข้อมูลพื้นฐาน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32" y="2636917"/>
            <a:ext cx="8568953" cy="1900239"/>
          </a:xfrm>
        </p:spPr>
        <p:txBody>
          <a:bodyPr/>
          <a:lstStyle/>
          <a:p>
            <a:pPr indent="555557" algn="thaiDist">
              <a:buNone/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มหาวิทยาลัยมหิดลเปลี่ยนเป็นมหาวิทยาลัยในกำกับของรัฐ เมื่อวันที่ 17 ตุลาคม 2550 (พระราชบัญญัติมหาวิทยาลัยมหิดล พ.ศ. 2550  ประกาศใช้ในราชกิจจา</a:t>
            </a:r>
            <a:r>
              <a:rPr lang="th-TH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นุเบกษา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เล่มที่ 124 เมื่อวันที่ 16 ตุลาคม 2550)</a:t>
            </a:r>
          </a:p>
          <a:p>
            <a:pPr indent="555557" algn="thaiDist">
              <a:buNone/>
            </a:pPr>
            <a:endParaRPr lang="th-TH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9DD7E-3289-44C3-BFB0-9EC58CB8BD30}" type="slidenum">
              <a:rPr lang="th-TH" smtClean="0"/>
              <a:pPr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3882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37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581715"/>
              </p:ext>
            </p:extLst>
          </p:nvPr>
        </p:nvGraphicFramePr>
        <p:xfrm>
          <a:off x="323528" y="1484784"/>
          <a:ext cx="8501063" cy="3938016"/>
        </p:xfrm>
        <a:graphic>
          <a:graphicData uri="http://schemas.openxmlformats.org/drawingml/2006/table">
            <a:tbl>
              <a:tblPr/>
              <a:tblGrid>
                <a:gridCol w="8501063"/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การบรรจุแต่งตั้งพนักงานมหาวิทยาลัย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089025">
                <a:tc>
                  <a:txBody>
                    <a:bodyPr/>
                    <a:lstStyle/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ไม่แบ่งประเภทการจ้างเป็นประจำหรือชั่วคราว ขึ้นอยู่กับระยะเวลาที่กำหนดในสัญญา (สัญญาสิ้นสุด ณ 30 กันยายน)</a:t>
                      </a: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เกษียณอายุงาน ณ วันสิ้นปีงบประมาณของปีที่มีอายุ 60 ปีบริบูรณ์หรือตามที่ข้อบังคับ/ประกาศมหาวิทยาลัยกำหนด</a:t>
                      </a: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บุคคลที่มีอายุเกิน 60 ปีบริบูรณ์ เป็นพนักงานมหาวิทยาลัยได้ </a:t>
                      </a: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บุคคลที่มีอายุเกิน 65 ปี แต่ไม่เกิน 70 ปี เป็นพนักงานมหาวิทยาลัยได้ </a:t>
                      </a: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(จ้างครั้งละไม่เกินหนึ่งปีงบประมาณ) 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เป็นผู้บริหารไม่ได้ ยกเว้นตำแหน่งอธิการบดี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18443" name="Slide Number Placeholder 7"/>
          <p:cNvSpPr txBox="1">
            <a:spLocks/>
          </p:cNvSpPr>
          <p:nvPr/>
        </p:nvSpPr>
        <p:spPr bwMode="auto">
          <a:xfrm>
            <a:off x="6991382" y="6544975"/>
            <a:ext cx="21336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th-TH"/>
            </a:defPPr>
            <a:lvl1pPr algn="r">
              <a:defRPr sz="1600">
                <a:solidFill>
                  <a:schemeClr val="bg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r>
              <a:rPr lang="en-US"/>
              <a:t> </a:t>
            </a:r>
            <a:fld id="{82FB2072-C57F-4D04-A3E5-8181040D5AC2}" type="slidenum">
              <a:rPr lang="en-US"/>
              <a:pPr/>
              <a:t>20</a:t>
            </a:fld>
            <a:endParaRPr lang="th-TH"/>
          </a:p>
        </p:txBody>
      </p:sp>
      <p:sp>
        <p:nvSpPr>
          <p:cNvPr id="6" name="Title 6"/>
          <p:cNvSpPr>
            <a:spLocks noGrp="1"/>
          </p:cNvSpPr>
          <p:nvPr>
            <p:ph type="title"/>
          </p:nvPr>
        </p:nvSpPr>
        <p:spPr>
          <a:xfrm>
            <a:off x="1792234" y="188640"/>
            <a:ext cx="6275040" cy="634081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defRPr/>
            </a:pP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คุณสมบัติของพนักงานมหาวิทยาลัย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841805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0825" y="1500188"/>
          <a:ext cx="8501063" cy="2938272"/>
        </p:xfrm>
        <a:graphic>
          <a:graphicData uri="http://schemas.openxmlformats.org/drawingml/2006/table">
            <a:tbl>
              <a:tblPr/>
              <a:tblGrid>
                <a:gridCol w="8501063"/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การต่ออายุงาน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089025">
                <a:tc>
                  <a:txBody>
                    <a:bodyPr/>
                    <a:lstStyle/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ต่ออายุงานผู้ที่เกษียณอายุงาน ต่อไปได้จนถึง 65 ปี  ครอบคลุมพนักงานมหาวิทยาลัย  ทุกประเภท </a:t>
                      </a:r>
                      <a:r>
                        <a:rPr kumimoji="0" lang="th-TH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ตามความจำเป็นของส่วนงาน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โดยมีคุณสมบัติและผลงานตามเกณฑ์ กรณีต่อในตำแหน่งบริหารต่อได้ไม่เกินวาระการดำรงตำแหน่งบริหารและอาจต่อได้อีก แต่ต้องไม่เกิน 65 ปีบริบูรณ์ โดยความเห็นชอบของคณะกรรมการประจำส่วนงาน</a:t>
                      </a: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อาจจ้างพนักงานที่มีอายุ 65 ปี ต่อไปได้ โดยเป็นการจ้างครั้งละไม่เกินหนึ่งปีงบประมาณ แต่ต้องไม่เกินอายุ 70 ปี และไม่สามารถดำรงตำแหน่งบริหารได้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71563" y="4567238"/>
          <a:ext cx="6500812" cy="1719072"/>
        </p:xfrm>
        <a:graphic>
          <a:graphicData uri="http://schemas.openxmlformats.org/drawingml/2006/table">
            <a:tbl>
              <a:tblPr/>
              <a:tblGrid>
                <a:gridCol w="6500812"/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หลักเกณฑ์การต่ออายุงาน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089025">
                <a:tc>
                  <a:txBody>
                    <a:bodyPr/>
                    <a:lstStyle/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การต่ออายุงานให้เป็นไปตามหลักเกณฑ์ที่ </a:t>
                      </a:r>
                      <a:r>
                        <a:rPr kumimoji="0" lang="th-TH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ก.บ.ค.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กำหนด โดยความเห็นชอบของสภามหาวิทยาลัย</a:t>
                      </a: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สำหรับตำแหน่งบริหารให้เป็นไปตามข้อบังคับของมหาวิทยาลัย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5" name="Title 6"/>
          <p:cNvSpPr>
            <a:spLocks noGrp="1"/>
          </p:cNvSpPr>
          <p:nvPr>
            <p:ph type="title"/>
          </p:nvPr>
        </p:nvSpPr>
        <p:spPr>
          <a:xfrm>
            <a:off x="1907704" y="188640"/>
            <a:ext cx="5904656" cy="84065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คุณสมบัติของพนักงานมหาวิทยาลัย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9475" name="Slide Number Placeholder 7"/>
          <p:cNvSpPr txBox="1">
            <a:spLocks/>
          </p:cNvSpPr>
          <p:nvPr/>
        </p:nvSpPr>
        <p:spPr bwMode="auto">
          <a:xfrm>
            <a:off x="7029981" y="6572250"/>
            <a:ext cx="21336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th-TH"/>
            </a:defPPr>
            <a:lvl1pPr algn="r">
              <a:defRPr sz="1600">
                <a:solidFill>
                  <a:schemeClr val="bg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r>
              <a:rPr lang="en-US"/>
              <a:t> </a:t>
            </a:r>
            <a:fld id="{4B033DEC-D7A8-472E-B094-72574F3E4776}" type="slidenum">
              <a:rPr lang="en-US"/>
              <a:pPr/>
              <a:t>21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695261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7330" y="1186650"/>
            <a:ext cx="8104187" cy="63023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defRPr/>
            </a:pP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สัญญาการเป็นพนักงานมหาวิทยาลัย</a:t>
            </a:r>
          </a:p>
        </p:txBody>
      </p:sp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468313" y="2000250"/>
            <a:ext cx="3024187" cy="24622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b="1" u="sng" dirty="0">
                <a:latin typeface="TH SarabunPSK" pitchFamily="34" charset="-34"/>
                <a:cs typeface="TH SarabunPSK" pitchFamily="34" charset="-34"/>
              </a:rPr>
              <a:t>สัญญาระยะที่ 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1</a:t>
            </a:r>
            <a:r>
              <a:rPr lang="en-US" b="1" u="sng" dirty="0" smtClean="0">
                <a:latin typeface="TH SarabunPSK" pitchFamily="34" charset="-34"/>
                <a:cs typeface="TH SarabunPSK" pitchFamily="34" charset="-34"/>
              </a:rPr>
              <a:t>*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 </a:t>
            </a:r>
            <a:endParaRPr lang="th-TH" b="1" u="sng" dirty="0">
              <a:latin typeface="TH SarabunPSK" pitchFamily="34" charset="-34"/>
              <a:cs typeface="TH SarabunPSK" pitchFamily="34" charset="-34"/>
            </a:endParaRPr>
          </a:p>
          <a:p>
            <a:pPr>
              <a:spcBef>
                <a:spcPct val="50000"/>
              </a:spcBef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ระยะเวลาไม่น้อยกว่าหนึ่งปีแต่ไม่เกินสองปี โดยวันสิ้นสุดสัญญาให้เป็นวันที่ 30 กันยายน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413250" y="2000250"/>
            <a:ext cx="4119563" cy="2955925"/>
            <a:chOff x="2825" y="1840"/>
            <a:chExt cx="2595" cy="1862"/>
          </a:xfrm>
        </p:grpSpPr>
        <p:sp>
          <p:nvSpPr>
            <p:cNvPr id="20487" name="Text Box 5"/>
            <p:cNvSpPr txBox="1">
              <a:spLocks noChangeArrowheads="1"/>
            </p:cNvSpPr>
            <p:nvPr/>
          </p:nvSpPr>
          <p:spPr bwMode="auto">
            <a:xfrm>
              <a:off x="2835" y="2160"/>
              <a:ext cx="2585" cy="601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>
                  <a:latin typeface="TH SarabunPSK" pitchFamily="34" charset="-34"/>
                  <a:cs typeface="TH SarabunPSK" pitchFamily="34" charset="-34"/>
                </a:rPr>
                <a:t>1 สัญญาที่มีระยะเวลาการจ้างจนถึงวันครบเกษียณอายุงาน </a:t>
              </a:r>
            </a:p>
          </p:txBody>
        </p:sp>
        <p:sp>
          <p:nvSpPr>
            <p:cNvPr id="20488" name="Text Box 6"/>
            <p:cNvSpPr txBox="1">
              <a:spLocks noChangeArrowheads="1"/>
            </p:cNvSpPr>
            <p:nvPr/>
          </p:nvSpPr>
          <p:spPr bwMode="auto">
            <a:xfrm>
              <a:off x="2825" y="2830"/>
              <a:ext cx="2585" cy="872"/>
            </a:xfrm>
            <a:prstGeom prst="rect">
              <a:avLst/>
            </a:prstGeom>
            <a:solidFill>
              <a:srgbClr val="FF99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>
                  <a:latin typeface="TH SarabunPSK" pitchFamily="34" charset="-34"/>
                  <a:cs typeface="TH SarabunPSK" pitchFamily="34" charset="-34"/>
                </a:rPr>
                <a:t>2 สัญญาที่มีกำหนดระยะเวลา กำหนดให้สิ้นสุดสัญญาในวันที่ 30 กันยายนของปีที่ผู้นั้นครบสัญญา</a:t>
              </a:r>
              <a:r>
                <a:rPr lang="en-US">
                  <a:latin typeface="TH SarabunPSK" pitchFamily="34" charset="-34"/>
                  <a:cs typeface="TH SarabunPSK" pitchFamily="34" charset="-34"/>
                </a:rPr>
                <a:t> </a:t>
              </a:r>
              <a:endParaRPr lang="th-TH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20489" name="Text Box 7"/>
            <p:cNvSpPr txBox="1">
              <a:spLocks noChangeArrowheads="1"/>
            </p:cNvSpPr>
            <p:nvPr/>
          </p:nvSpPr>
          <p:spPr bwMode="auto">
            <a:xfrm>
              <a:off x="2835" y="1840"/>
              <a:ext cx="2585" cy="330"/>
            </a:xfrm>
            <a:prstGeom prst="rect">
              <a:avLst/>
            </a:prstGeom>
            <a:solidFill>
              <a:srgbClr val="00CC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b="1" u="sng" dirty="0">
                  <a:latin typeface="TH SarabunPSK" pitchFamily="34" charset="-34"/>
                  <a:cs typeface="TH SarabunPSK" pitchFamily="34" charset="-34"/>
                </a:rPr>
                <a:t>สัญญาระยะที่ </a:t>
              </a:r>
              <a:r>
                <a:rPr lang="th-TH" b="1" u="sng" dirty="0" smtClean="0">
                  <a:latin typeface="TH SarabunPSK" pitchFamily="34" charset="-34"/>
                  <a:cs typeface="TH SarabunPSK" pitchFamily="34" charset="-34"/>
                </a:rPr>
                <a:t>2</a:t>
              </a:r>
              <a:r>
                <a:rPr lang="en-US" b="1" u="sng" dirty="0" smtClean="0">
                  <a:latin typeface="TH SarabunPSK" pitchFamily="34" charset="-34"/>
                  <a:cs typeface="TH SarabunPSK" pitchFamily="34" charset="-34"/>
                </a:rPr>
                <a:t>*</a:t>
              </a:r>
              <a:r>
                <a:rPr lang="th-TH" b="1" dirty="0" smtClean="0">
                  <a:latin typeface="TH SarabunPSK" pitchFamily="34" charset="-34"/>
                  <a:cs typeface="TH SarabunPSK" pitchFamily="34" charset="-34"/>
                </a:rPr>
                <a:t>  </a:t>
              </a:r>
              <a:endParaRPr lang="th-TH" b="1" dirty="0">
                <a:latin typeface="TH SarabunPSK" pitchFamily="34" charset="-34"/>
                <a:cs typeface="TH SarabunPSK" pitchFamily="34" charset="-34"/>
              </a:endParaRPr>
            </a:p>
          </p:txBody>
        </p:sp>
      </p:grpSp>
      <p:sp>
        <p:nvSpPr>
          <p:cNvPr id="106504" name="AutoShape 8"/>
          <p:cNvSpPr>
            <a:spLocks noChangeArrowheads="1"/>
          </p:cNvSpPr>
          <p:nvPr/>
        </p:nvSpPr>
        <p:spPr bwMode="auto">
          <a:xfrm>
            <a:off x="3636963" y="3152775"/>
            <a:ext cx="647700" cy="576263"/>
          </a:xfrm>
          <a:prstGeom prst="rightArrow">
            <a:avLst>
              <a:gd name="adj1" fmla="val 50000"/>
              <a:gd name="adj2" fmla="val 28099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0486" name="Slide Number Placeholder 7"/>
          <p:cNvSpPr txBox="1">
            <a:spLocks/>
          </p:cNvSpPr>
          <p:nvPr/>
        </p:nvSpPr>
        <p:spPr bwMode="auto">
          <a:xfrm>
            <a:off x="6948264" y="6447568"/>
            <a:ext cx="21336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th-TH"/>
            </a:defPPr>
            <a:lvl1pPr algn="r">
              <a:defRPr sz="1600">
                <a:solidFill>
                  <a:schemeClr val="bg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r>
              <a:rPr lang="en-US" dirty="0"/>
              <a:t> </a:t>
            </a:r>
            <a:fld id="{F87CF5BE-34CF-4FC3-812D-390804B656E9}" type="slidenum">
              <a:rPr lang="en-US"/>
              <a:pPr/>
              <a:t>22</a:t>
            </a:fld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428596" y="5214950"/>
            <a:ext cx="84037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*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ยกเว้นพนักงานมหาวิทยาลัยสายวิชาการที่เข้าร่วมโครงการ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Talent Management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จ้างปีต่อปี ภายใน 4 ปี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569585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03897" y="188640"/>
            <a:ext cx="3583782" cy="72064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defRPr/>
            </a:pPr>
            <a:r>
              <a:rPr lang="th-TH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การทดลองปฏิบัติงาน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539750" y="2008171"/>
            <a:ext cx="8280400" cy="15684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indent="350838" algn="thaiDist">
              <a:buFont typeface="Wingdings" pitchFamily="2" charset="2"/>
              <a:buChar char="v"/>
              <a:tabLst>
                <a:tab pos="541338" algn="l"/>
              </a:tabLst>
            </a:pPr>
            <a:r>
              <a:rPr lang="th-TH" sz="2400" b="1">
                <a:latin typeface="TH SarabunPSK" pitchFamily="34" charset="-34"/>
                <a:cs typeface="TH SarabunPSK" pitchFamily="34" charset="-34"/>
              </a:rPr>
              <a:t>ตำแหน่งประเภทวิชาการ</a:t>
            </a:r>
            <a:r>
              <a:rPr lang="th-TH" sz="2400">
                <a:latin typeface="TH SarabunPSK" pitchFamily="34" charset="-34"/>
                <a:cs typeface="TH SarabunPSK" pitchFamily="34" charset="-34"/>
              </a:rPr>
              <a:t>  มีระยะเวลาทดลองปฏิบัติงานไม่เกินหนึ่งปี นับแต่วันบรรจุ</a:t>
            </a:r>
          </a:p>
          <a:p>
            <a:pPr marL="0" lvl="1" indent="350838" algn="thaiDist">
              <a:buFont typeface="Wingdings" pitchFamily="2" charset="2"/>
              <a:buChar char="v"/>
              <a:tabLst>
                <a:tab pos="541338" algn="l"/>
              </a:tabLst>
            </a:pPr>
            <a:r>
              <a:rPr lang="th-TH" sz="2400" b="1">
                <a:latin typeface="TH SarabunPSK" pitchFamily="34" charset="-34"/>
                <a:cs typeface="TH SarabunPSK" pitchFamily="34" charset="-34"/>
              </a:rPr>
              <a:t>ตำแหน่งประเภทสนับสนุน</a:t>
            </a:r>
            <a:r>
              <a:rPr lang="th-TH" sz="2400">
                <a:latin typeface="TH SarabunPSK" pitchFamily="34" charset="-34"/>
                <a:cs typeface="TH SarabunPSK" pitchFamily="34" charset="-34"/>
              </a:rPr>
              <a:t>  มีระยะเวลาทดลองปฏิบัติงานไม่เกินหกเดือนนับแต่วันบรรจุ</a:t>
            </a:r>
          </a:p>
          <a:p>
            <a:pPr marL="0" lvl="1" indent="350838" algn="thaiDist">
              <a:tabLst>
                <a:tab pos="541338" algn="l"/>
              </a:tabLst>
            </a:pPr>
            <a:r>
              <a:rPr lang="th-TH" sz="2400">
                <a:latin typeface="TH SarabunPSK" pitchFamily="34" charset="-34"/>
                <a:cs typeface="TH SarabunPSK" pitchFamily="34" charset="-34"/>
              </a:rPr>
              <a:t>กรณีบรรจุผู้ที่มีประสบการณ์การทำงานตรงกับตำแหน่งที่รับ  อาจไม่กำหนดให้มีการทดลองปฏิบัติงานได้</a:t>
            </a:r>
          </a:p>
        </p:txBody>
      </p:sp>
      <p:sp>
        <p:nvSpPr>
          <p:cNvPr id="21508" name="Text Box 5"/>
          <p:cNvSpPr>
            <a:spLocks noChangeArrowheads="1"/>
          </p:cNvSpPr>
          <p:nvPr/>
        </p:nvSpPr>
        <p:spPr bwMode="auto">
          <a:xfrm>
            <a:off x="395288" y="3663933"/>
            <a:ext cx="3527425" cy="2554288"/>
          </a:xfrm>
          <a:prstGeom prst="flowChartAlternateProcess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indent="-360363" algn="thaiDist">
              <a:tabLst>
                <a:tab pos="541338" algn="l"/>
              </a:tabLst>
            </a:pPr>
            <a:r>
              <a:rPr lang="th-TH" sz="2400">
                <a:latin typeface="TH SarabunPSK" pitchFamily="34" charset="-34"/>
                <a:cs typeface="TH SarabunPSK" pitchFamily="34" charset="-34"/>
              </a:rPr>
              <a:t>ในระหว่างการทดลองปฏิบัติงาน  หากส่วนงานเห็นว่าพนักงานมหาวิทยาลัยปฏิบัติงานมีประสิทธิภาพอย่างเด่นชัด  อาจประเมินให้ผ่านการทดลองปฏิบัติงานก่อนครบระยะเวลาทดลองปฏิบัติงานได้</a:t>
            </a:r>
          </a:p>
        </p:txBody>
      </p:sp>
      <p:sp>
        <p:nvSpPr>
          <p:cNvPr id="21509" name="TextBox 9"/>
          <p:cNvSpPr txBox="1">
            <a:spLocks noChangeArrowheads="1"/>
          </p:cNvSpPr>
          <p:nvPr/>
        </p:nvSpPr>
        <p:spPr bwMode="auto">
          <a:xfrm>
            <a:off x="468313" y="1503346"/>
            <a:ext cx="3927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400" b="1" u="sng">
                <a:solidFill>
                  <a:schemeClr val="accent2"/>
                </a:solidFill>
                <a:latin typeface="TH SarabunPSK" pitchFamily="34" charset="-34"/>
                <a:cs typeface="TH SarabunPSK" pitchFamily="34" charset="-34"/>
              </a:rPr>
              <a:t>ให้ส่วนงานพิจารณาตามความเหมาะสมโดย </a:t>
            </a:r>
            <a:r>
              <a:rPr lang="en-US" sz="2400" b="1" u="sng">
                <a:solidFill>
                  <a:schemeClr val="accent2"/>
                </a:solidFill>
                <a:latin typeface="TH SarabunPSK" pitchFamily="34" charset="-34"/>
                <a:cs typeface="TH SarabunPSK" pitchFamily="34" charset="-34"/>
              </a:rPr>
              <a:t>: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211638" y="3592496"/>
            <a:ext cx="4681537" cy="2676525"/>
          </a:xfrm>
          <a:prstGeom prst="round1Rect">
            <a:avLst>
              <a:gd name="adj" fmla="val 1151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4138" indent="-360363" algn="thaiDist">
              <a:tabLst>
                <a:tab pos="541338" algn="l"/>
              </a:tabLst>
              <a:defRPr/>
            </a:pP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หากส่วนงานเห็นว่าพนักงานมหาวิทยาลัยยังต้องปรับปรุงหรือปฏิบัติงานได้ไม่เหมาะสม อาจพิจารณาขยายระยะเวลาการทดลองปฏิบัติงานออกไป หรือสั่งให้ออกจากงานเนื่องจากไม่ผ่านการทดลองปฏิบัติงานได้แล้วแต่กรณี    ทั้งนี้ระยะเวลาที่ขยายการทดลองปฏิบัติงานเมื่อรวมกับระยะเวลาเริ่มทดลองปฏิบัติงานต้องไม่เกิน 1 ปี</a:t>
            </a:r>
          </a:p>
        </p:txBody>
      </p:sp>
      <p:sp>
        <p:nvSpPr>
          <p:cNvPr id="21511" name="Slide Number Placeholder 7"/>
          <p:cNvSpPr txBox="1">
            <a:spLocks/>
          </p:cNvSpPr>
          <p:nvPr/>
        </p:nvSpPr>
        <p:spPr bwMode="auto">
          <a:xfrm>
            <a:off x="6980965" y="6572250"/>
            <a:ext cx="21336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th-TH"/>
            </a:defPPr>
            <a:lvl1pPr algn="r">
              <a:defRPr sz="1600">
                <a:solidFill>
                  <a:schemeClr val="bg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r>
              <a:rPr lang="en-US" dirty="0"/>
              <a:t> </a:t>
            </a:r>
            <a:fld id="{5A1148F9-E6C1-4AA1-A017-72B8E764137C}" type="slidenum">
              <a:rPr lang="en-US"/>
              <a:pPr/>
              <a:t>23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709912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39" name="Group 31"/>
          <p:cNvGraphicFramePr>
            <a:graphicFrameLocks noGrp="1"/>
          </p:cNvGraphicFramePr>
          <p:nvPr/>
        </p:nvGraphicFramePr>
        <p:xfrm>
          <a:off x="285720" y="1428736"/>
          <a:ext cx="8429683" cy="5006340"/>
        </p:xfrm>
        <a:graphic>
          <a:graphicData uri="http://schemas.openxmlformats.org/drawingml/2006/table">
            <a:tbl>
              <a:tblPr/>
              <a:tblGrid>
                <a:gridCol w="8429683"/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หลักเกณฑ์และวิธีการประเมินผลการปฏิบัติงาน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089025">
                <a:tc>
                  <a:txBody>
                    <a:bodyPr/>
                    <a:lstStyle/>
                    <a:p>
                      <a:pPr marL="0" marR="0" lvl="0" indent="0" algn="thaiDist" defTabSz="914400" rtl="0" eaLnBrk="1" fontAlgn="base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h-TH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ประเมินผลการปฏิบัติงานปีละ 2 ครั้ง</a:t>
                      </a: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ประเมินผลการปฏิบัติงาน 2 ส่วน คือ ผลงาน และ สมรรถนะ (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Competency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สัดส่วนการประเมิน ผลงาน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สมรรถนะ</a:t>
                      </a:r>
                    </a:p>
                    <a:p>
                      <a:pPr marL="457200" marR="0" lvl="1" indent="0" algn="thaiDist" defTabSz="914400" rtl="0" eaLnBrk="1" fontAlgn="base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ปฏิบัติการ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80:20 / 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บริหาร (ระดับต้นและระดับกลาง) 50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:50 / 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บริหารอื่น ๆ 60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:40</a:t>
                      </a:r>
                      <a:endParaRPr kumimoji="0" lang="th-TH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ประเมินผลงาน - ประเมินจากข้อตกลงการปฏิบัติงาน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(Performance Agreement)</a:t>
                      </a:r>
                      <a:endParaRPr kumimoji="0" lang="th-TH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ประเมินสมรรถนะ – สมรรถนะหลัก + สมรรถนะตามสายอาชีพ (ถ้ามี) + สมรรถนะทางการบริหาร (กรณีดำรงตำแหน่งบริหาร)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สมรรถนะหลักประกอบด้วย</a:t>
                      </a:r>
                    </a:p>
                    <a:p>
                      <a:pPr marL="177800" marR="0" lvl="1" indent="279400" algn="thaiDist" defTabSz="914400" rtl="0" eaLnBrk="1" fontAlgn="base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h-TH" sz="2400" b="0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ความยึดมั่นในคุณธรรม ( 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Integrity)</a:t>
                      </a:r>
                    </a:p>
                    <a:p>
                      <a:pPr marL="177800" marR="0" lvl="1" indent="279400" algn="thaiDist" defTabSz="914400" rtl="0" eaLnBrk="1" fontAlgn="base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h-TH" sz="2400" b="0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การมุ่งผลสัมฤทธิ์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(Achievement Motivation)</a:t>
                      </a:r>
                    </a:p>
                    <a:p>
                      <a:pPr marL="177800" marR="0" lvl="1" indent="279400" algn="thaiDist" defTabSz="914400" rtl="0" eaLnBrk="1" fontAlgn="base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h-TH" sz="2400" b="0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ความรับผิดชอบในงาน (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Responsibility)</a:t>
                      </a:r>
                    </a:p>
                    <a:p>
                      <a:pPr marL="177800" marR="0" lvl="1" indent="279400" algn="thaiDist" defTabSz="914400" rtl="0" eaLnBrk="1" fontAlgn="base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h-TH" sz="2400" b="0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การทำงานเป็นทีม (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Teamwork</a:t>
                      </a:r>
                      <a:r>
                        <a:rPr lang="th-TH" sz="2400" b="0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)</a:t>
                      </a:r>
                      <a:endParaRPr lang="en-US" sz="2400" b="0" kern="1200" dirty="0" smtClean="0">
                        <a:solidFill>
                          <a:schemeClr val="tx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marL="177800" marR="0" lvl="1" indent="279400" algn="thaiDist" defTabSz="914400" rtl="0" eaLnBrk="1" fontAlgn="base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h-TH" sz="2400" b="0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การวางแผนการทำงานอย่างเป็นระบบ  (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Systematic Job Planning</a:t>
                      </a:r>
                      <a:r>
                        <a:rPr lang="th-TH" sz="2400" b="0" kern="12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)</a:t>
                      </a:r>
                      <a:endParaRPr lang="en-US" sz="2400" b="0" kern="1200" dirty="0" smtClean="0">
                        <a:solidFill>
                          <a:schemeClr val="tx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FF"/>
                    </a:solidFill>
                  </a:tcPr>
                </a:tc>
              </a:tr>
            </a:tbl>
          </a:graphicData>
        </a:graphic>
      </p:graphicFrame>
      <p:sp>
        <p:nvSpPr>
          <p:cNvPr id="4" name="Title 6"/>
          <p:cNvSpPr txBox="1">
            <a:spLocks/>
          </p:cNvSpPr>
          <p:nvPr/>
        </p:nvSpPr>
        <p:spPr>
          <a:xfrm>
            <a:off x="2339752" y="332656"/>
            <a:ext cx="4658734" cy="6480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th-TH" sz="44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+mj-ea"/>
                <a:cs typeface="TH SarabunPSK" pitchFamily="34" charset="-34"/>
              </a:rPr>
              <a:t>การประเมินผลการปฏิบัติงาน</a:t>
            </a:r>
            <a:endParaRPr lang="th-TH" sz="4400" kern="0" dirty="0">
              <a:latin typeface="TH SarabunPSK" pitchFamily="34" charset="-34"/>
              <a:ea typeface="+mj-ea"/>
              <a:cs typeface="TH SarabunPSK" pitchFamily="34" charset="-34"/>
            </a:endParaRPr>
          </a:p>
        </p:txBody>
      </p:sp>
      <p:sp>
        <p:nvSpPr>
          <p:cNvPr id="22539" name="Slide Number Placeholder 7"/>
          <p:cNvSpPr txBox="1">
            <a:spLocks/>
          </p:cNvSpPr>
          <p:nvPr/>
        </p:nvSpPr>
        <p:spPr bwMode="auto">
          <a:xfrm>
            <a:off x="6996816" y="6572250"/>
            <a:ext cx="21336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th-TH"/>
            </a:defPPr>
            <a:lvl1pPr algn="r">
              <a:defRPr sz="1600">
                <a:solidFill>
                  <a:schemeClr val="bg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r>
              <a:rPr lang="en-US" dirty="0"/>
              <a:t> </a:t>
            </a:r>
            <a:fld id="{E99C7B2E-A5A4-4CDB-90F4-D7704647A349}" type="slidenum">
              <a:rPr lang="en-US"/>
              <a:pPr/>
              <a:t>24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322161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78" name="Group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909278"/>
              </p:ext>
            </p:extLst>
          </p:nvPr>
        </p:nvGraphicFramePr>
        <p:xfrm>
          <a:off x="539552" y="1556792"/>
          <a:ext cx="8143875" cy="3852672"/>
        </p:xfrm>
        <a:graphic>
          <a:graphicData uri="http://schemas.openxmlformats.org/drawingml/2006/table">
            <a:tbl>
              <a:tblPr/>
              <a:tblGrid>
                <a:gridCol w="8143875"/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หลักการ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089025">
                <a:tc>
                  <a:txBody>
                    <a:bodyPr/>
                    <a:lstStyle/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ไม่แบ่งระดับ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(c)</a:t>
                      </a: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ใช้ระบบกระบอกเงินเดือน กำหนดอัตราเริ่มต้น และอัตราสูงสุด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แบ่งเป็น 3 ประเภทตำแหน่ง ได้แก่ ประเภทบริหาร ประเภทวิชาการ และประเภทสนับสนุน</a:t>
                      </a: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การเลื่อนเงินเดือน เลื่อนเงินเดือนเป็น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จากฐานเงินเดือนพนักงาน ตาม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ประกาศมหาวิทยาลัยมหิดล เรื่องหลักเกณฑ์และวิธีการเลื่อนเงินเดือนประจำปีของพนักงานมหาวิทยาลัย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5" name="Title 6"/>
          <p:cNvSpPr txBox="1">
            <a:spLocks noGrp="1"/>
          </p:cNvSpPr>
          <p:nvPr>
            <p:ph type="title"/>
          </p:nvPr>
        </p:nvSpPr>
        <p:spPr>
          <a:xfrm>
            <a:off x="2771800" y="332656"/>
            <a:ext cx="3384376" cy="72008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th-TH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เงินเดือน</a:t>
            </a:r>
            <a:endParaRPr lang="th-TH" sz="4000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3563" name="Slide Number Placeholder 7"/>
          <p:cNvSpPr txBox="1">
            <a:spLocks/>
          </p:cNvSpPr>
          <p:nvPr/>
        </p:nvSpPr>
        <p:spPr bwMode="auto">
          <a:xfrm>
            <a:off x="7010400" y="6544104"/>
            <a:ext cx="21336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th-TH"/>
            </a:defPPr>
            <a:lvl1pPr algn="r">
              <a:defRPr sz="1600">
                <a:solidFill>
                  <a:schemeClr val="bg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r>
              <a:rPr lang="en-US" dirty="0"/>
              <a:t> </a:t>
            </a:r>
            <a:fld id="{E8971CD7-0E87-4D5A-874D-814350B4FC2B}" type="slidenum">
              <a:rPr lang="en-US"/>
              <a:pPr/>
              <a:t>25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550318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18"/>
          <p:cNvGraphicFramePr>
            <a:graphicFrameLocks noGrp="1"/>
          </p:cNvGraphicFramePr>
          <p:nvPr/>
        </p:nvGraphicFramePr>
        <p:xfrm>
          <a:off x="142875" y="2000250"/>
          <a:ext cx="3853631" cy="2474976"/>
        </p:xfrm>
        <a:graphic>
          <a:graphicData uri="http://schemas.openxmlformats.org/drawingml/2006/table">
            <a:tbl>
              <a:tblPr/>
              <a:tblGrid>
                <a:gridCol w="3853631"/>
              </a:tblGrid>
              <a:tr h="3760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ตำแหน่งประเภทวิชาการ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338414">
                <a:tc>
                  <a:txBody>
                    <a:bodyPr/>
                    <a:lstStyle/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ผู้ช่วยศาสตราจารย์	เดือนละ 11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,200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บาท</a:t>
                      </a: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รองศาสตราจารย์	เดือนละ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19,800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บาท</a:t>
                      </a: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ศาสตราจารย์	เดือนละ 26,000 บาท</a:t>
                      </a: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ศาสตราจารย์อาวุโส	เดือนละ 31,200 บาท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098" name="Group 18"/>
          <p:cNvGraphicFramePr>
            <a:graphicFrameLocks noGrp="1"/>
          </p:cNvGraphicFramePr>
          <p:nvPr>
            <p:extLst/>
          </p:nvPr>
        </p:nvGraphicFramePr>
        <p:xfrm>
          <a:off x="4035425" y="2000250"/>
          <a:ext cx="5000663" cy="4072128"/>
        </p:xfrm>
        <a:graphic>
          <a:graphicData uri="http://schemas.openxmlformats.org/drawingml/2006/table">
            <a:tbl>
              <a:tblPr/>
              <a:tblGrid>
                <a:gridCol w="5000663"/>
              </a:tblGrid>
              <a:tr h="3874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ตำแหน่งประเภทสนับสนุน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2612901">
                <a:tc>
                  <a:txBody>
                    <a:bodyPr/>
                    <a:lstStyle/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ระดับผู้ชำนาญงานพิเศษ	เดือนละ 5,000 บาท</a:t>
                      </a: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ระดับผู้ชำนาญการพิเศษ</a:t>
                      </a:r>
                    </a:p>
                    <a:p>
                      <a:pPr marL="539750" marR="0" lvl="1" indent="-276225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ð"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กลุ่มวิชาชีพเฉพาะ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	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เดือนละ 11,200 บาท</a:t>
                      </a:r>
                    </a:p>
                    <a:p>
                      <a:pPr marL="539750" marR="0" lvl="1" indent="-276225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ð"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กลุ่มสนับสนุนวิชาการ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	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เดือนละ   7,000 บาท</a:t>
                      </a:r>
                    </a:p>
                    <a:p>
                      <a:pPr marL="539750" marR="0" lvl="1" indent="-276225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ð"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กลุ่มสนับสนุนทั่วไป	เดือนละ   7,000 บาท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ระดับผู้เชี่ยวชาญ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เดือนละ 19,800 บาท</a:t>
                      </a: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ระดับผู้เชี่ยวชาญพิเศษ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เดือนละ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26,000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บาท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FF"/>
                    </a:solidFill>
                  </a:tcPr>
                </a:tc>
              </a:tr>
            </a:tbl>
          </a:graphicData>
        </a:graphic>
      </p:graphicFrame>
      <p:sp>
        <p:nvSpPr>
          <p:cNvPr id="4" name="Title 6"/>
          <p:cNvSpPr txBox="1">
            <a:spLocks/>
          </p:cNvSpPr>
          <p:nvPr/>
        </p:nvSpPr>
        <p:spPr>
          <a:xfrm>
            <a:off x="2195736" y="332656"/>
            <a:ext cx="4934322" cy="70125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th-TH" sz="4000" b="1" kern="0" dirty="0">
                <a:solidFill>
                  <a:schemeClr val="bg1"/>
                </a:solidFill>
                <a:latin typeface="TH SarabunPSK" pitchFamily="34" charset="-34"/>
                <a:ea typeface="+mj-ea"/>
                <a:cs typeface="TH SarabunPSK" pitchFamily="34" charset="-34"/>
              </a:rPr>
              <a:t>เงินประจำตำแหน่ง</a:t>
            </a:r>
            <a:endParaRPr lang="th-TH" sz="4000" kern="0" dirty="0">
              <a:solidFill>
                <a:schemeClr val="bg1"/>
              </a:solidFill>
              <a:latin typeface="TH SarabunPSK" pitchFamily="34" charset="-34"/>
              <a:ea typeface="+mj-ea"/>
              <a:cs typeface="TH SarabunPSK" pitchFamily="34" charset="-34"/>
            </a:endParaRPr>
          </a:p>
        </p:txBody>
      </p:sp>
      <p:sp>
        <p:nvSpPr>
          <p:cNvPr id="26643" name="Slide Number Placeholder 7"/>
          <p:cNvSpPr txBox="1">
            <a:spLocks/>
          </p:cNvSpPr>
          <p:nvPr/>
        </p:nvSpPr>
        <p:spPr bwMode="auto">
          <a:xfrm>
            <a:off x="6977935" y="6557551"/>
            <a:ext cx="21336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th-TH"/>
            </a:defPPr>
            <a:lvl1pPr algn="r">
              <a:defRPr sz="1600">
                <a:solidFill>
                  <a:schemeClr val="bg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r>
              <a:rPr lang="en-US"/>
              <a:t> </a:t>
            </a:r>
            <a:fld id="{D7A8F893-66E4-4D56-82E3-94767A3FE3EE}" type="slidenum">
              <a:rPr lang="en-US"/>
              <a:pPr/>
              <a:t>26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18827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716087" y="183164"/>
            <a:ext cx="6625817" cy="6463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1437" tIns="45719" rIns="91437" bIns="45719">
            <a:spAutoFit/>
          </a:bodyPr>
          <a:lstStyle/>
          <a:p>
            <a:pPr algn="ctr" eaLnBrk="1" hangingPunct="1">
              <a:spcAft>
                <a:spcPts val="1800"/>
              </a:spcAft>
              <a:defRPr/>
            </a:pPr>
            <a:r>
              <a:rPr lang="th-TH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โครงสร้างความก้าวหน้าตำแหน่งของสายสนับสนุน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72329" y="5909815"/>
            <a:ext cx="1940842" cy="52168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37" tIns="45719" rIns="91437" bIns="45719" anchor="ctr"/>
          <a:lstStyle/>
          <a:p>
            <a:pPr algn="ctr" eaLnBrk="1" hangingPunct="1">
              <a:defRPr/>
            </a:pPr>
            <a:r>
              <a:rPr lang="th-TH" sz="1800" b="1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ตำแหน่งประเภทวิชาชีพเฉพาะ</a:t>
            </a:r>
          </a:p>
          <a:p>
            <a:pPr algn="ctr" eaLnBrk="1" hangingPunct="1">
              <a:defRPr/>
            </a:pPr>
            <a:r>
              <a:rPr lang="th-TH" sz="1800" b="1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หรือเชี่ยวชาญเฉพาะ</a:t>
            </a: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174053" y="1661343"/>
            <a:ext cx="1736042" cy="6640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37" tIns="45719" rIns="91437" bIns="45719" anchor="ctr"/>
          <a:lstStyle/>
          <a:p>
            <a:pPr algn="ctr" eaLnBrk="1" hangingPunct="1">
              <a:defRPr/>
            </a:pPr>
            <a:r>
              <a:rPr lang="th-TH" sz="2000" b="1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ระดับเชี่ยวชาญพิเศษ</a:t>
            </a:r>
          </a:p>
          <a:p>
            <a:pPr algn="ctr" eaLnBrk="1" hangingPunct="1">
              <a:defRPr/>
            </a:pPr>
            <a:r>
              <a:rPr lang="th-TH" sz="2000" b="1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(26,000 บาท)</a:t>
            </a: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174053" y="2557387"/>
            <a:ext cx="1736041" cy="63631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37" tIns="45719" rIns="91437" bIns="45719" anchor="ctr"/>
          <a:lstStyle/>
          <a:p>
            <a:pPr algn="ctr" eaLnBrk="1" hangingPunct="1">
              <a:defRPr/>
            </a:pPr>
            <a:r>
              <a:rPr lang="th-TH" sz="2000" b="1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ระดับเชี่ยวชาญ</a:t>
            </a:r>
          </a:p>
          <a:p>
            <a:pPr algn="ctr" eaLnBrk="1" hangingPunct="1">
              <a:defRPr/>
            </a:pPr>
            <a:r>
              <a:rPr lang="th-TH" sz="2000" b="1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(19,800 บาท)</a:t>
            </a: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183578" y="3510477"/>
            <a:ext cx="1726517" cy="65001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37" tIns="45719" rIns="91437" bIns="45719" anchor="ctr"/>
          <a:lstStyle/>
          <a:p>
            <a:pPr algn="ctr" eaLnBrk="1" hangingPunct="1">
              <a:defRPr/>
            </a:pPr>
            <a:r>
              <a:rPr lang="th-TH" sz="2000" b="1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ระดับชำนาญการพิเศษ</a:t>
            </a:r>
          </a:p>
          <a:p>
            <a:pPr algn="ctr" eaLnBrk="1" hangingPunct="1">
              <a:defRPr/>
            </a:pPr>
            <a:r>
              <a:rPr lang="th-TH" sz="2000" b="1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(3,500 บาท)</a:t>
            </a:r>
          </a:p>
        </p:txBody>
      </p:sp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193103" y="4480292"/>
            <a:ext cx="1703437" cy="421411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37" tIns="45719" rIns="91437" bIns="45719" anchor="ctr"/>
          <a:lstStyle/>
          <a:p>
            <a:pPr algn="ctr" eaLnBrk="1" hangingPunct="1">
              <a:defRPr/>
            </a:pPr>
            <a:r>
              <a:rPr lang="th-TH" sz="2000" b="1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ระดับชำนาญการ</a:t>
            </a: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202628" y="5424809"/>
            <a:ext cx="1681509" cy="31960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37" tIns="45719" rIns="91437" bIns="45719" anchor="ctr"/>
          <a:lstStyle/>
          <a:p>
            <a:pPr algn="ctr" eaLnBrk="1" hangingPunct="1">
              <a:defRPr/>
            </a:pPr>
            <a:r>
              <a:rPr lang="th-TH" sz="2000" b="1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ระดับปฏิบัติการ</a:t>
            </a:r>
          </a:p>
        </p:txBody>
      </p:sp>
      <p:sp>
        <p:nvSpPr>
          <p:cNvPr id="22" name="Rectangle 35"/>
          <p:cNvSpPr>
            <a:spLocks noChangeArrowheads="1"/>
          </p:cNvSpPr>
          <p:nvPr/>
        </p:nvSpPr>
        <p:spPr bwMode="auto">
          <a:xfrm>
            <a:off x="2102170" y="4480292"/>
            <a:ext cx="1693391" cy="421411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37" tIns="45719" rIns="91437" bIns="45719" anchor="ctr"/>
          <a:lstStyle/>
          <a:p>
            <a:pPr algn="ctr" eaLnBrk="1" hangingPunct="1">
              <a:defRPr/>
            </a:pPr>
            <a:r>
              <a:rPr lang="th-TH" sz="2000" b="1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ระดับชำนาญงาน</a:t>
            </a:r>
          </a:p>
        </p:txBody>
      </p:sp>
      <p:sp>
        <p:nvSpPr>
          <p:cNvPr id="23" name="Rectangle 36"/>
          <p:cNvSpPr>
            <a:spLocks noChangeArrowheads="1"/>
          </p:cNvSpPr>
          <p:nvPr/>
        </p:nvSpPr>
        <p:spPr bwMode="auto">
          <a:xfrm>
            <a:off x="2122461" y="6021288"/>
            <a:ext cx="1584417" cy="36004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37" tIns="45719" rIns="91437" bIns="45719" anchor="ctr"/>
          <a:lstStyle/>
          <a:p>
            <a:pPr algn="ctr" eaLnBrk="1" hangingPunct="1">
              <a:defRPr/>
            </a:pPr>
            <a:r>
              <a:rPr lang="th-TH" sz="1800" b="1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ตำแหน่งประเภททั่วไป</a:t>
            </a:r>
          </a:p>
        </p:txBody>
      </p:sp>
      <p:sp>
        <p:nvSpPr>
          <p:cNvPr id="24" name="Rectangle 37"/>
          <p:cNvSpPr>
            <a:spLocks noChangeArrowheads="1"/>
          </p:cNvSpPr>
          <p:nvPr/>
        </p:nvSpPr>
        <p:spPr bwMode="auto">
          <a:xfrm>
            <a:off x="2108049" y="5423776"/>
            <a:ext cx="1613687" cy="30948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37" tIns="45719" rIns="91437" bIns="45719" anchor="ctr"/>
          <a:lstStyle/>
          <a:p>
            <a:pPr algn="ctr" eaLnBrk="1" hangingPunct="1">
              <a:defRPr/>
            </a:pPr>
            <a:r>
              <a:rPr lang="th-TH" sz="2000" b="1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ระดับปฏิบัติงาน</a:t>
            </a:r>
          </a:p>
        </p:txBody>
      </p:sp>
      <p:sp>
        <p:nvSpPr>
          <p:cNvPr id="25" name="Rectangle 38"/>
          <p:cNvSpPr>
            <a:spLocks noChangeArrowheads="1"/>
          </p:cNvSpPr>
          <p:nvPr/>
        </p:nvSpPr>
        <p:spPr bwMode="auto">
          <a:xfrm>
            <a:off x="2102171" y="3510477"/>
            <a:ext cx="1693391" cy="631075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37" tIns="45719" rIns="91437" bIns="45719" anchor="ctr"/>
          <a:lstStyle/>
          <a:p>
            <a:pPr algn="ctr" eaLnBrk="1" hangingPunct="1">
              <a:defRPr/>
            </a:pPr>
            <a:r>
              <a:rPr lang="th-TH" sz="2000" b="1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ระดับชำนาญงานพิเศษ</a:t>
            </a:r>
          </a:p>
        </p:txBody>
      </p:sp>
      <p:sp>
        <p:nvSpPr>
          <p:cNvPr id="59" name="Flowchart: Terminator 58"/>
          <p:cNvSpPr/>
          <p:nvPr/>
        </p:nvSpPr>
        <p:spPr>
          <a:xfrm>
            <a:off x="538285" y="980728"/>
            <a:ext cx="2691704" cy="563798"/>
          </a:xfrm>
          <a:prstGeom prst="flowChartTerminator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37" tIns="45719" rIns="91437" bIns="45719" anchor="ctr"/>
          <a:lstStyle/>
          <a:p>
            <a:pPr algn="ctr" eaLnBrk="1" hangingPunct="1">
              <a:defRPr/>
            </a:pPr>
            <a:r>
              <a:rPr lang="th-TH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ข้าราชการ</a:t>
            </a:r>
          </a:p>
        </p:txBody>
      </p:sp>
      <p:sp>
        <p:nvSpPr>
          <p:cNvPr id="6389" name="TextBox 103"/>
          <p:cNvSpPr txBox="1">
            <a:spLocks noChangeArrowheads="1"/>
          </p:cNvSpPr>
          <p:nvPr/>
        </p:nvSpPr>
        <p:spPr bwMode="auto">
          <a:xfrm>
            <a:off x="4860032" y="4326195"/>
            <a:ext cx="647700" cy="83099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th-TH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เอก </a:t>
            </a:r>
            <a:r>
              <a:rPr lang="en-US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2 </a:t>
            </a:r>
            <a:r>
              <a:rPr lang="th-TH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ปี</a:t>
            </a:r>
            <a:endParaRPr lang="en-US" sz="16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eaLnBrk="1" hangingPunct="1">
              <a:defRPr/>
            </a:pPr>
            <a:r>
              <a:rPr lang="th-TH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โท </a:t>
            </a:r>
            <a:r>
              <a:rPr lang="en-US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3 </a:t>
            </a:r>
            <a:r>
              <a:rPr lang="th-TH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ปี</a:t>
            </a:r>
            <a:endParaRPr lang="en-US" sz="16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eaLnBrk="1" hangingPunct="1">
              <a:defRPr/>
            </a:pPr>
            <a:r>
              <a:rPr lang="th-TH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ตรี </a:t>
            </a:r>
            <a:r>
              <a:rPr lang="en-US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5 </a:t>
            </a:r>
            <a:r>
              <a:rPr lang="th-TH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ปี</a:t>
            </a:r>
          </a:p>
        </p:txBody>
      </p:sp>
      <p:sp>
        <p:nvSpPr>
          <p:cNvPr id="6390" name="TextBox 104"/>
          <p:cNvSpPr txBox="1">
            <a:spLocks noChangeArrowheads="1"/>
          </p:cNvSpPr>
          <p:nvPr/>
        </p:nvSpPr>
        <p:spPr bwMode="auto">
          <a:xfrm>
            <a:off x="6300564" y="4297923"/>
            <a:ext cx="647700" cy="83099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th-TH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เอก </a:t>
            </a:r>
            <a:r>
              <a:rPr lang="en-US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2 </a:t>
            </a:r>
            <a:r>
              <a:rPr lang="th-TH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ปี</a:t>
            </a:r>
            <a:endParaRPr lang="en-US" sz="16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eaLnBrk="1" hangingPunct="1">
              <a:defRPr/>
            </a:pPr>
            <a:r>
              <a:rPr lang="th-TH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โท </a:t>
            </a:r>
            <a:r>
              <a:rPr lang="en-US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3 </a:t>
            </a:r>
            <a:r>
              <a:rPr lang="th-TH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ปี</a:t>
            </a:r>
            <a:endParaRPr lang="en-US" sz="16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eaLnBrk="1" hangingPunct="1">
              <a:defRPr/>
            </a:pPr>
            <a:r>
              <a:rPr lang="th-TH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ตรี </a:t>
            </a:r>
            <a:r>
              <a:rPr lang="en-US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5 </a:t>
            </a:r>
            <a:r>
              <a:rPr lang="th-TH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ปี</a:t>
            </a:r>
          </a:p>
        </p:txBody>
      </p:sp>
      <p:sp>
        <p:nvSpPr>
          <p:cNvPr id="6391" name="TextBox 106"/>
          <p:cNvSpPr txBox="1">
            <a:spLocks noChangeArrowheads="1"/>
          </p:cNvSpPr>
          <p:nvPr/>
        </p:nvSpPr>
        <p:spPr bwMode="auto">
          <a:xfrm>
            <a:off x="7884368" y="5013176"/>
            <a:ext cx="1116012" cy="30777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th-TH" sz="1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ต่ำกว่าตรี </a:t>
            </a:r>
            <a:r>
              <a:rPr lang="en-US" sz="1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  10 </a:t>
            </a:r>
            <a:r>
              <a:rPr lang="th-TH" sz="1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ปี</a:t>
            </a:r>
          </a:p>
        </p:txBody>
      </p:sp>
      <p:sp>
        <p:nvSpPr>
          <p:cNvPr id="6392" name="TextBox 108"/>
          <p:cNvSpPr txBox="1">
            <a:spLocks noChangeArrowheads="1"/>
          </p:cNvSpPr>
          <p:nvPr/>
        </p:nvSpPr>
        <p:spPr bwMode="auto">
          <a:xfrm>
            <a:off x="6108551" y="3165351"/>
            <a:ext cx="647700" cy="369332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8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3 </a:t>
            </a:r>
            <a:r>
              <a:rPr lang="th-TH" sz="18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ปี</a:t>
            </a:r>
            <a:endParaRPr lang="en-US" sz="18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393" name="TextBox 109"/>
          <p:cNvSpPr txBox="1">
            <a:spLocks noChangeArrowheads="1"/>
          </p:cNvSpPr>
          <p:nvPr/>
        </p:nvSpPr>
        <p:spPr bwMode="auto">
          <a:xfrm>
            <a:off x="6084540" y="2276872"/>
            <a:ext cx="647700" cy="369332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8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2 </a:t>
            </a:r>
            <a:r>
              <a:rPr lang="th-TH" sz="18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ปี</a:t>
            </a:r>
            <a:endParaRPr lang="en-US" sz="18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173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518275"/>
            <a:ext cx="2133600" cy="33972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328AAE05-C65C-4B3D-823F-174735469742}" type="slidenum">
              <a:rPr lang="en-US" altLang="th-TH">
                <a:solidFill>
                  <a:schemeClr val="bg1">
                    <a:lumMod val="50000"/>
                  </a:schemeClr>
                </a:solidFill>
              </a:rPr>
              <a:pPr/>
              <a:t>27</a:t>
            </a:fld>
            <a:endParaRPr lang="th-TH" altLang="th-TH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74" name="TextBox 108"/>
          <p:cNvSpPr txBox="1">
            <a:spLocks noChangeArrowheads="1"/>
          </p:cNvSpPr>
          <p:nvPr/>
        </p:nvSpPr>
        <p:spPr bwMode="auto">
          <a:xfrm>
            <a:off x="1455738" y="2270125"/>
            <a:ext cx="473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h-TH" altLang="th-TH" sz="2000">
                <a:latin typeface="TH SarabunPSK" panose="020B0500040200020003" pitchFamily="34" charset="-34"/>
                <a:cs typeface="TH SarabunPSK" panose="020B0500040200020003" pitchFamily="34" charset="-34"/>
              </a:rPr>
              <a:t>2 ปี</a:t>
            </a:r>
            <a:endParaRPr lang="en-US" altLang="th-TH" sz="20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175" name="TextBox 108"/>
          <p:cNvSpPr txBox="1">
            <a:spLocks noChangeArrowheads="1"/>
          </p:cNvSpPr>
          <p:nvPr/>
        </p:nvSpPr>
        <p:spPr bwMode="auto">
          <a:xfrm>
            <a:off x="1438275" y="3194050"/>
            <a:ext cx="490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h-TH" altLang="th-TH" sz="2000">
                <a:latin typeface="TH SarabunPSK" panose="020B0500040200020003" pitchFamily="34" charset="-34"/>
                <a:cs typeface="TH SarabunPSK" panose="020B0500040200020003" pitchFamily="34" charset="-34"/>
              </a:rPr>
              <a:t>3 ปี</a:t>
            </a:r>
            <a:endParaRPr lang="en-US" altLang="th-TH" sz="20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176" name="TextBox 108"/>
          <p:cNvSpPr txBox="1">
            <a:spLocks noChangeArrowheads="1"/>
          </p:cNvSpPr>
          <p:nvPr/>
        </p:nvSpPr>
        <p:spPr bwMode="auto">
          <a:xfrm>
            <a:off x="1455738" y="4141788"/>
            <a:ext cx="473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h-TH" altLang="th-TH" sz="2000">
                <a:latin typeface="TH SarabunPSK" panose="020B0500040200020003" pitchFamily="34" charset="-34"/>
                <a:cs typeface="TH SarabunPSK" panose="020B0500040200020003" pitchFamily="34" charset="-34"/>
              </a:rPr>
              <a:t>4 ปี</a:t>
            </a:r>
            <a:endParaRPr lang="en-US" altLang="th-TH" sz="20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177" name="TextBox 103"/>
          <p:cNvSpPr txBox="1">
            <a:spLocks noChangeArrowheads="1"/>
          </p:cNvSpPr>
          <p:nvPr/>
        </p:nvSpPr>
        <p:spPr bwMode="auto">
          <a:xfrm>
            <a:off x="1330325" y="4973638"/>
            <a:ext cx="771525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lnSpc>
                <a:spcPts val="1100"/>
              </a:lnSpc>
              <a:spcBef>
                <a:spcPct val="0"/>
              </a:spcBef>
              <a:buFontTx/>
              <a:buNone/>
            </a:pPr>
            <a:r>
              <a:rPr lang="th-TH" altLang="th-TH" sz="1800">
                <a:latin typeface="TH SarabunPSK" panose="020B0500040200020003" pitchFamily="34" charset="-34"/>
                <a:cs typeface="TH SarabunPSK" panose="020B0500040200020003" pitchFamily="34" charset="-34"/>
              </a:rPr>
              <a:t>เอก 2</a:t>
            </a:r>
            <a:r>
              <a:rPr lang="en-US" altLang="th-TH" sz="180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th-TH" sz="1800">
                <a:latin typeface="TH SarabunPSK" panose="020B0500040200020003" pitchFamily="34" charset="-34"/>
                <a:cs typeface="TH SarabunPSK" panose="020B0500040200020003" pitchFamily="34" charset="-34"/>
              </a:rPr>
              <a:t>ปี</a:t>
            </a:r>
            <a:endParaRPr lang="en-US" altLang="th-TH" sz="180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eaLnBrk="1" hangingPunct="1">
              <a:lnSpc>
                <a:spcPts val="1300"/>
              </a:lnSpc>
              <a:spcBef>
                <a:spcPct val="0"/>
              </a:spcBef>
              <a:buFontTx/>
              <a:buNone/>
            </a:pPr>
            <a:r>
              <a:rPr lang="th-TH" altLang="th-TH" sz="1800">
                <a:latin typeface="TH SarabunPSK" panose="020B0500040200020003" pitchFamily="34" charset="-34"/>
                <a:cs typeface="TH SarabunPSK" panose="020B0500040200020003" pitchFamily="34" charset="-34"/>
              </a:rPr>
              <a:t>โท 4</a:t>
            </a:r>
            <a:r>
              <a:rPr lang="en-US" altLang="th-TH" sz="180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th-TH" sz="1800">
                <a:latin typeface="TH SarabunPSK" panose="020B0500040200020003" pitchFamily="34" charset="-34"/>
                <a:cs typeface="TH SarabunPSK" panose="020B0500040200020003" pitchFamily="34" charset="-34"/>
              </a:rPr>
              <a:t>ปี</a:t>
            </a:r>
            <a:endParaRPr lang="en-US" altLang="th-TH" sz="180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eaLnBrk="1" hangingPunct="1">
              <a:lnSpc>
                <a:spcPts val="1100"/>
              </a:lnSpc>
              <a:spcBef>
                <a:spcPct val="0"/>
              </a:spcBef>
              <a:buFontTx/>
              <a:buNone/>
            </a:pPr>
            <a:r>
              <a:rPr lang="th-TH" altLang="th-TH" sz="1800">
                <a:latin typeface="TH SarabunPSK" panose="020B0500040200020003" pitchFamily="34" charset="-34"/>
                <a:cs typeface="TH SarabunPSK" panose="020B0500040200020003" pitchFamily="34" charset="-34"/>
              </a:rPr>
              <a:t>ตรี 6</a:t>
            </a:r>
            <a:r>
              <a:rPr lang="en-US" altLang="th-TH" sz="180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th-TH" sz="1800">
                <a:latin typeface="TH SarabunPSK" panose="020B0500040200020003" pitchFamily="34" charset="-34"/>
                <a:cs typeface="TH SarabunPSK" panose="020B0500040200020003" pitchFamily="34" charset="-34"/>
              </a:rPr>
              <a:t>ปี</a:t>
            </a:r>
          </a:p>
        </p:txBody>
      </p:sp>
      <p:sp>
        <p:nvSpPr>
          <p:cNvPr id="5178" name="TextBox 103"/>
          <p:cNvSpPr txBox="1">
            <a:spLocks noChangeArrowheads="1"/>
          </p:cNvSpPr>
          <p:nvPr/>
        </p:nvSpPr>
        <p:spPr bwMode="auto">
          <a:xfrm>
            <a:off x="2703513" y="4967288"/>
            <a:ext cx="114776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r" eaLnBrk="1" hangingPunct="1">
              <a:lnSpc>
                <a:spcPts val="1100"/>
              </a:lnSpc>
              <a:spcBef>
                <a:spcPct val="0"/>
              </a:spcBef>
              <a:buFontTx/>
              <a:buNone/>
            </a:pPr>
            <a:r>
              <a:rPr lang="th-TH" altLang="th-TH" sz="1800">
                <a:latin typeface="TH SarabunPSK" panose="020B0500040200020003" pitchFamily="34" charset="-34"/>
                <a:cs typeface="TH SarabunPSK" panose="020B0500040200020003" pitchFamily="34" charset="-34"/>
              </a:rPr>
              <a:t>ปวส. 4</a:t>
            </a:r>
            <a:r>
              <a:rPr lang="en-US" altLang="th-TH" sz="180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th-TH" sz="1800">
                <a:latin typeface="TH SarabunPSK" panose="020B0500040200020003" pitchFamily="34" charset="-34"/>
                <a:cs typeface="TH SarabunPSK" panose="020B0500040200020003" pitchFamily="34" charset="-34"/>
              </a:rPr>
              <a:t>ปี</a:t>
            </a:r>
            <a:endParaRPr lang="en-US" altLang="th-TH" sz="180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r" eaLnBrk="1" hangingPunct="1">
              <a:lnSpc>
                <a:spcPts val="1100"/>
              </a:lnSpc>
              <a:spcBef>
                <a:spcPct val="0"/>
              </a:spcBef>
              <a:buFontTx/>
              <a:buNone/>
            </a:pPr>
            <a:r>
              <a:rPr lang="th-TH" altLang="th-TH" sz="1800">
                <a:latin typeface="TH SarabunPSK" panose="020B0500040200020003" pitchFamily="34" charset="-34"/>
                <a:cs typeface="TH SarabunPSK" panose="020B0500040200020003" pitchFamily="34" charset="-34"/>
              </a:rPr>
              <a:t>ปวท. 5</a:t>
            </a:r>
            <a:r>
              <a:rPr lang="en-US" altLang="th-TH" sz="180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th-TH" sz="1800">
                <a:latin typeface="TH SarabunPSK" panose="020B0500040200020003" pitchFamily="34" charset="-34"/>
                <a:cs typeface="TH SarabunPSK" panose="020B0500040200020003" pitchFamily="34" charset="-34"/>
              </a:rPr>
              <a:t>ปี</a:t>
            </a:r>
            <a:endParaRPr lang="en-US" altLang="th-TH" sz="180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r" eaLnBrk="1" hangingPunct="1">
              <a:lnSpc>
                <a:spcPts val="1100"/>
              </a:lnSpc>
              <a:spcBef>
                <a:spcPct val="0"/>
              </a:spcBef>
              <a:buFontTx/>
              <a:buNone/>
            </a:pPr>
            <a:r>
              <a:rPr lang="th-TH" altLang="th-TH" sz="1800">
                <a:latin typeface="TH SarabunPSK" panose="020B0500040200020003" pitchFamily="34" charset="-34"/>
                <a:cs typeface="TH SarabunPSK" panose="020B0500040200020003" pitchFamily="34" charset="-34"/>
              </a:rPr>
              <a:t>ปวช. 6</a:t>
            </a:r>
            <a:r>
              <a:rPr lang="en-US" altLang="th-TH" sz="180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th-TH" sz="1800">
                <a:latin typeface="TH SarabunPSK" panose="020B0500040200020003" pitchFamily="34" charset="-34"/>
                <a:cs typeface="TH SarabunPSK" panose="020B0500040200020003" pitchFamily="34" charset="-34"/>
              </a:rPr>
              <a:t>ปี</a:t>
            </a:r>
          </a:p>
        </p:txBody>
      </p:sp>
      <p:sp>
        <p:nvSpPr>
          <p:cNvPr id="5179" name="TextBox 108"/>
          <p:cNvSpPr txBox="1">
            <a:spLocks noChangeArrowheads="1"/>
          </p:cNvSpPr>
          <p:nvPr/>
        </p:nvSpPr>
        <p:spPr bwMode="auto">
          <a:xfrm>
            <a:off x="3275013" y="4108450"/>
            <a:ext cx="520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h-TH" altLang="th-TH" sz="1800">
                <a:latin typeface="TH SarabunPSK" panose="020B0500040200020003" pitchFamily="34" charset="-34"/>
                <a:cs typeface="TH SarabunPSK" panose="020B0500040200020003" pitchFamily="34" charset="-34"/>
              </a:rPr>
              <a:t>6 ปี</a:t>
            </a:r>
            <a:endParaRPr lang="en-US" altLang="th-TH" sz="18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1042988" y="5745163"/>
            <a:ext cx="0" cy="165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042988" y="4902200"/>
            <a:ext cx="1587" cy="522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1044575" y="4160838"/>
            <a:ext cx="1588" cy="3190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 flipV="1">
            <a:off x="1041400" y="3194050"/>
            <a:ext cx="4763" cy="3159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1041400" y="2325688"/>
            <a:ext cx="0" cy="2317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flipV="1">
            <a:off x="2900363" y="4900613"/>
            <a:ext cx="1587" cy="523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/>
          <p:nvPr/>
        </p:nvCxnSpPr>
        <p:spPr>
          <a:xfrm flipV="1">
            <a:off x="2919413" y="4149725"/>
            <a:ext cx="1587" cy="319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 flipV="1">
            <a:off x="2914650" y="5732463"/>
            <a:ext cx="6350" cy="2889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8" name="Rectangle 36"/>
          <p:cNvSpPr>
            <a:spLocks noChangeArrowheads="1"/>
          </p:cNvSpPr>
          <p:nvPr/>
        </p:nvSpPr>
        <p:spPr bwMode="auto">
          <a:xfrm>
            <a:off x="4053086" y="5301208"/>
            <a:ext cx="1116631" cy="648072"/>
          </a:xfrm>
          <a:prstGeom prst="rect">
            <a:avLst/>
          </a:prstGeom>
          <a:solidFill>
            <a:srgbClr val="FFFF66"/>
          </a:solidFill>
          <a:ln w="3175">
            <a:headEnd/>
            <a:tailEnd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37" tIns="45719" rIns="91437" bIns="45719" anchor="ctr"/>
          <a:lstStyle/>
          <a:p>
            <a:pPr algn="ctr" eaLnBrk="1" hangingPunct="1">
              <a:defRPr/>
            </a:pPr>
            <a:r>
              <a:rPr lang="th-TH" sz="18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วิชาชีพเฉพาะ</a:t>
            </a:r>
          </a:p>
          <a:p>
            <a:pPr algn="ctr" eaLnBrk="1" hangingPunct="1">
              <a:defRPr/>
            </a:pPr>
            <a:r>
              <a:rPr lang="th-TH" sz="18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(ปฏิบัติการ)</a:t>
            </a:r>
          </a:p>
        </p:txBody>
      </p:sp>
      <p:sp>
        <p:nvSpPr>
          <p:cNvPr id="140" name="Rectangle 36"/>
          <p:cNvSpPr>
            <a:spLocks noChangeArrowheads="1"/>
          </p:cNvSpPr>
          <p:nvPr/>
        </p:nvSpPr>
        <p:spPr bwMode="auto">
          <a:xfrm>
            <a:off x="6588224" y="5301208"/>
            <a:ext cx="1224136" cy="648071"/>
          </a:xfrm>
          <a:prstGeom prst="rect">
            <a:avLst/>
          </a:prstGeom>
          <a:solidFill>
            <a:srgbClr val="FFFF66"/>
          </a:solidFill>
          <a:ln w="3175">
            <a:prstDash val="solid"/>
            <a:headEnd/>
            <a:tailEnd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37" tIns="45719" rIns="91437" bIns="45719" anchor="ctr"/>
          <a:lstStyle/>
          <a:p>
            <a:pPr algn="ctr" eaLnBrk="1" hangingPunct="1">
              <a:defRPr/>
            </a:pPr>
            <a:r>
              <a:rPr lang="th-TH" sz="18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สนับสนุนทั่วไป</a:t>
            </a:r>
          </a:p>
          <a:p>
            <a:pPr algn="ctr" eaLnBrk="1" hangingPunct="1">
              <a:defRPr/>
            </a:pPr>
            <a:r>
              <a:rPr lang="th-TH" sz="18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(ปฏิบัติการ)</a:t>
            </a:r>
          </a:p>
        </p:txBody>
      </p:sp>
      <p:sp>
        <p:nvSpPr>
          <p:cNvPr id="142" name="Rectangle 36"/>
          <p:cNvSpPr>
            <a:spLocks noChangeArrowheads="1"/>
          </p:cNvSpPr>
          <p:nvPr/>
        </p:nvSpPr>
        <p:spPr bwMode="auto">
          <a:xfrm>
            <a:off x="5292080" y="5301208"/>
            <a:ext cx="1252711" cy="648072"/>
          </a:xfrm>
          <a:prstGeom prst="rect">
            <a:avLst/>
          </a:prstGeom>
          <a:solidFill>
            <a:srgbClr val="FFFF66"/>
          </a:solidFill>
          <a:ln w="3175">
            <a:headEnd/>
            <a:tailEnd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37" tIns="45719" rIns="91437" bIns="45719" anchor="ctr"/>
          <a:lstStyle/>
          <a:p>
            <a:pPr algn="ctr" eaLnBrk="1" hangingPunct="1">
              <a:defRPr/>
            </a:pPr>
            <a:r>
              <a:rPr lang="th-TH" sz="18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สนับสนุนวิชาการ</a:t>
            </a:r>
          </a:p>
          <a:p>
            <a:pPr algn="ctr" eaLnBrk="1" hangingPunct="1">
              <a:defRPr/>
            </a:pPr>
            <a:r>
              <a:rPr lang="th-TH" sz="18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(ปฏิบัติการ)</a:t>
            </a:r>
          </a:p>
        </p:txBody>
      </p:sp>
      <p:sp>
        <p:nvSpPr>
          <p:cNvPr id="143" name="Rectangle 36"/>
          <p:cNvSpPr>
            <a:spLocks noChangeArrowheads="1"/>
          </p:cNvSpPr>
          <p:nvPr/>
        </p:nvSpPr>
        <p:spPr bwMode="auto">
          <a:xfrm>
            <a:off x="3995938" y="3537225"/>
            <a:ext cx="1224134" cy="648072"/>
          </a:xfrm>
          <a:prstGeom prst="rect">
            <a:avLst/>
          </a:prstGeom>
          <a:solidFill>
            <a:srgbClr val="FFFF66"/>
          </a:solidFill>
          <a:ln w="3175">
            <a:prstDash val="solid"/>
            <a:headEnd/>
            <a:tailEnd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37" tIns="45719" rIns="91437" bIns="45719" anchor="ctr"/>
          <a:lstStyle/>
          <a:p>
            <a:pPr algn="ctr" eaLnBrk="1" hangingPunct="1">
              <a:defRPr/>
            </a:pPr>
            <a:r>
              <a:rPr lang="th-TH" sz="18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ชำนาญการพิเศษ</a:t>
            </a:r>
          </a:p>
          <a:p>
            <a:pPr algn="ctr" eaLnBrk="1" hangingPunct="1">
              <a:defRPr/>
            </a:pPr>
            <a:r>
              <a:rPr lang="th-TH" sz="18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11,200 บาท</a:t>
            </a:r>
          </a:p>
        </p:txBody>
      </p:sp>
      <p:sp>
        <p:nvSpPr>
          <p:cNvPr id="144" name="Rectangle 36"/>
          <p:cNvSpPr>
            <a:spLocks noChangeArrowheads="1"/>
          </p:cNvSpPr>
          <p:nvPr/>
        </p:nvSpPr>
        <p:spPr bwMode="auto">
          <a:xfrm>
            <a:off x="6588224" y="3534867"/>
            <a:ext cx="1202232" cy="648072"/>
          </a:xfrm>
          <a:prstGeom prst="rect">
            <a:avLst/>
          </a:prstGeom>
          <a:solidFill>
            <a:srgbClr val="FFFF66"/>
          </a:solidFill>
          <a:ln w="3175">
            <a:prstDash val="solid"/>
            <a:headEnd/>
            <a:tailEnd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37" tIns="45719" rIns="91437" bIns="45719" anchor="ctr"/>
          <a:lstStyle/>
          <a:p>
            <a:pPr algn="ctr" eaLnBrk="1" hangingPunct="1">
              <a:defRPr/>
            </a:pPr>
            <a:r>
              <a:rPr lang="th-TH" sz="18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ชำนาญการพิเศษ</a:t>
            </a:r>
          </a:p>
          <a:p>
            <a:pPr algn="ctr" eaLnBrk="1" hangingPunct="1">
              <a:defRPr/>
            </a:pPr>
            <a:r>
              <a:rPr lang="th-TH" sz="18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(7,000 บาท)</a:t>
            </a:r>
          </a:p>
        </p:txBody>
      </p:sp>
      <p:sp>
        <p:nvSpPr>
          <p:cNvPr id="146" name="Rectangle 36"/>
          <p:cNvSpPr>
            <a:spLocks noChangeArrowheads="1"/>
          </p:cNvSpPr>
          <p:nvPr/>
        </p:nvSpPr>
        <p:spPr bwMode="auto">
          <a:xfrm>
            <a:off x="5292080" y="3534867"/>
            <a:ext cx="1224136" cy="648072"/>
          </a:xfrm>
          <a:prstGeom prst="rect">
            <a:avLst/>
          </a:prstGeom>
          <a:solidFill>
            <a:srgbClr val="FFFF66"/>
          </a:solidFill>
          <a:ln w="3175">
            <a:headEnd/>
            <a:tailEnd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37" tIns="45719" rIns="91437" bIns="45719" anchor="ctr"/>
          <a:lstStyle/>
          <a:p>
            <a:pPr algn="ctr" eaLnBrk="1" hangingPunct="1">
              <a:defRPr/>
            </a:pPr>
            <a:r>
              <a:rPr lang="th-TH" sz="18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ชำนาญการพิเศษ</a:t>
            </a:r>
          </a:p>
          <a:p>
            <a:pPr algn="ctr" eaLnBrk="1" hangingPunct="1">
              <a:defRPr/>
            </a:pPr>
            <a:r>
              <a:rPr lang="th-TH" sz="18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(7,000 บาท)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7940011" y="4403726"/>
            <a:ext cx="1112851" cy="613059"/>
          </a:xfrm>
          <a:prstGeom prst="rect">
            <a:avLst/>
          </a:prstGeom>
          <a:solidFill>
            <a:srgbClr val="FFFF66"/>
          </a:solidFill>
          <a:ln w="3175"/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9130" tIns="49565" rIns="99130" bIns="49565">
            <a:spAutoFit/>
          </a:bodyPr>
          <a:lstStyle/>
          <a:p>
            <a:pPr algn="ctr" eaLnBrk="1" hangingPunct="1">
              <a:lnSpc>
                <a:spcPts val="2000"/>
              </a:lnSpc>
              <a:defRPr/>
            </a:pPr>
            <a:r>
              <a:rPr lang="th-TH" sz="16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ชำนาญงาน</a:t>
            </a:r>
          </a:p>
          <a:p>
            <a:pPr algn="ctr" eaLnBrk="1" hangingPunct="1">
              <a:lnSpc>
                <a:spcPts val="2000"/>
              </a:lnSpc>
              <a:defRPr/>
            </a:pPr>
            <a:r>
              <a:rPr lang="th-TH" sz="16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(ต่ำกว่า ป.ตรี)</a:t>
            </a:r>
          </a:p>
        </p:txBody>
      </p:sp>
      <p:sp>
        <p:nvSpPr>
          <p:cNvPr id="152" name="Rectangle 36"/>
          <p:cNvSpPr>
            <a:spLocks noChangeArrowheads="1"/>
          </p:cNvSpPr>
          <p:nvPr/>
        </p:nvSpPr>
        <p:spPr bwMode="auto">
          <a:xfrm>
            <a:off x="5292080" y="2636878"/>
            <a:ext cx="1368152" cy="556825"/>
          </a:xfrm>
          <a:prstGeom prst="rect">
            <a:avLst/>
          </a:prstGeom>
          <a:solidFill>
            <a:srgbClr val="FFFF66"/>
          </a:solidFill>
          <a:ln w="3175">
            <a:headEnd/>
            <a:tailEnd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37" tIns="45719" rIns="91437" bIns="45719" anchor="ctr"/>
          <a:lstStyle/>
          <a:p>
            <a:pPr algn="ctr" eaLnBrk="1" hangingPunct="1">
              <a:defRPr/>
            </a:pPr>
            <a:r>
              <a:rPr lang="th-TH" sz="18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เชี่ยวชาญ</a:t>
            </a:r>
          </a:p>
          <a:p>
            <a:pPr algn="ctr" eaLnBrk="1" hangingPunct="1">
              <a:defRPr/>
            </a:pPr>
            <a:r>
              <a:rPr lang="th-TH" sz="18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(19,800 บาท)</a:t>
            </a:r>
          </a:p>
        </p:txBody>
      </p:sp>
      <p:sp>
        <p:nvSpPr>
          <p:cNvPr id="153" name="Rectangle 36"/>
          <p:cNvSpPr>
            <a:spLocks noChangeArrowheads="1"/>
          </p:cNvSpPr>
          <p:nvPr/>
        </p:nvSpPr>
        <p:spPr bwMode="auto">
          <a:xfrm>
            <a:off x="5287826" y="1628800"/>
            <a:ext cx="1368152" cy="640545"/>
          </a:xfrm>
          <a:prstGeom prst="rect">
            <a:avLst/>
          </a:prstGeom>
          <a:solidFill>
            <a:srgbClr val="FFFF66"/>
          </a:solidFill>
          <a:ln w="3175">
            <a:headEnd/>
            <a:tailEnd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37" tIns="45719" rIns="91437" bIns="45719" anchor="ctr"/>
          <a:lstStyle/>
          <a:p>
            <a:pPr algn="ctr" eaLnBrk="1" hangingPunct="1">
              <a:defRPr/>
            </a:pPr>
            <a:r>
              <a:rPr lang="th-TH" sz="18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เชี่ยวชาญพิเศษ</a:t>
            </a:r>
          </a:p>
          <a:p>
            <a:pPr algn="ctr" eaLnBrk="1" hangingPunct="1">
              <a:defRPr/>
            </a:pPr>
            <a:r>
              <a:rPr lang="en-US" sz="18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18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26,000 บาท)</a:t>
            </a:r>
          </a:p>
        </p:txBody>
      </p:sp>
      <p:sp>
        <p:nvSpPr>
          <p:cNvPr id="157" name="Rectangle 36"/>
          <p:cNvSpPr>
            <a:spLocks noChangeArrowheads="1"/>
          </p:cNvSpPr>
          <p:nvPr/>
        </p:nvSpPr>
        <p:spPr bwMode="auto">
          <a:xfrm>
            <a:off x="7884368" y="5301208"/>
            <a:ext cx="1224136" cy="648072"/>
          </a:xfrm>
          <a:prstGeom prst="rect">
            <a:avLst/>
          </a:prstGeom>
          <a:solidFill>
            <a:srgbClr val="FFFF66"/>
          </a:solidFill>
          <a:ln w="3175">
            <a:prstDash val="solid"/>
            <a:headEnd/>
            <a:tailEnd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37" tIns="45719" rIns="91437" bIns="45719" anchor="ctr"/>
          <a:lstStyle/>
          <a:p>
            <a:pPr algn="ctr" eaLnBrk="1" hangingPunct="1">
              <a:defRPr/>
            </a:pPr>
            <a:r>
              <a:rPr lang="th-TH" sz="18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สนับสนุนทั่วไป</a:t>
            </a:r>
          </a:p>
          <a:p>
            <a:pPr algn="ctr" eaLnBrk="1" hangingPunct="1">
              <a:defRPr/>
            </a:pPr>
            <a:r>
              <a:rPr lang="th-TH" sz="18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(ช่วยปฏิบัติการ)</a:t>
            </a:r>
          </a:p>
        </p:txBody>
      </p:sp>
      <p:sp>
        <p:nvSpPr>
          <p:cNvPr id="158" name="Rectangle 36"/>
          <p:cNvSpPr>
            <a:spLocks noChangeArrowheads="1"/>
          </p:cNvSpPr>
          <p:nvPr/>
        </p:nvSpPr>
        <p:spPr bwMode="auto">
          <a:xfrm>
            <a:off x="7903418" y="3534867"/>
            <a:ext cx="1187624" cy="648072"/>
          </a:xfrm>
          <a:prstGeom prst="rect">
            <a:avLst/>
          </a:prstGeom>
          <a:solidFill>
            <a:srgbClr val="FFFF66"/>
          </a:solidFill>
          <a:ln w="3175">
            <a:headEnd/>
            <a:tailEnd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37" tIns="45719" rIns="91437" bIns="45719" anchor="ctr"/>
          <a:lstStyle/>
          <a:p>
            <a:pPr algn="ctr" eaLnBrk="1" hangingPunct="1">
              <a:defRPr/>
            </a:pPr>
            <a:r>
              <a:rPr lang="th-TH" sz="18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ชำนาญงานพิเศษ</a:t>
            </a:r>
          </a:p>
          <a:p>
            <a:pPr algn="ctr" eaLnBrk="1" hangingPunct="1">
              <a:defRPr/>
            </a:pPr>
            <a:r>
              <a:rPr lang="th-TH" sz="18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(5,000 บาท)</a:t>
            </a:r>
          </a:p>
        </p:txBody>
      </p:sp>
      <p:sp>
        <p:nvSpPr>
          <p:cNvPr id="159" name="Rounded Rectangular Callout 158"/>
          <p:cNvSpPr/>
          <p:nvPr/>
        </p:nvSpPr>
        <p:spPr>
          <a:xfrm>
            <a:off x="7308850" y="1971675"/>
            <a:ext cx="1655763" cy="665163"/>
          </a:xfrm>
          <a:prstGeom prst="wedgeRoundRectCallout">
            <a:avLst>
              <a:gd name="adj1" fmla="val 12188"/>
              <a:gd name="adj2" fmla="val 85501"/>
              <a:gd name="adj3" fmla="val 16667"/>
            </a:avLst>
          </a:prstGeom>
          <a:solidFill>
            <a:schemeClr val="accent5"/>
          </a:solidFill>
          <a:ln w="22225">
            <a:prstDash val="sysDot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ts val="1600"/>
              </a:lnSpc>
              <a:defRPr/>
            </a:pPr>
            <a:r>
              <a:rPr lang="th-TH" sz="1600" spc="-40" dirty="0">
                <a:latin typeface="TH SarabunPSK" pitchFamily="34" charset="-34"/>
                <a:cs typeface="TH SarabunPSK" pitchFamily="34" charset="-34"/>
              </a:rPr>
              <a:t>คณะกรรมการประเมิน</a:t>
            </a:r>
            <a:r>
              <a:rPr lang="th-TH" sz="1600" spc="-90" dirty="0">
                <a:latin typeface="TH SarabunPSK" pitchFamily="34" charset="-34"/>
                <a:cs typeface="TH SarabunPSK" pitchFamily="34" charset="-34"/>
              </a:rPr>
              <a:t>จะพิจารณาเป็นกรณีๆ ไป</a:t>
            </a:r>
          </a:p>
        </p:txBody>
      </p:sp>
      <p:cxnSp>
        <p:nvCxnSpPr>
          <p:cNvPr id="165" name="Shape 161"/>
          <p:cNvCxnSpPr/>
          <p:nvPr/>
        </p:nvCxnSpPr>
        <p:spPr>
          <a:xfrm rot="10800000">
            <a:off x="6659563" y="2895600"/>
            <a:ext cx="1819275" cy="639763"/>
          </a:xfrm>
          <a:prstGeom prst="bentConnector3">
            <a:avLst>
              <a:gd name="adj1" fmla="val 1815"/>
            </a:avLst>
          </a:prstGeom>
          <a:ln>
            <a:prstDash val="sys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/>
          <p:nvPr/>
        </p:nvCxnSpPr>
        <p:spPr>
          <a:xfrm flipH="1" flipV="1">
            <a:off x="5972175" y="2270125"/>
            <a:ext cx="4763" cy="3667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3" name="Elbow Connector 172"/>
          <p:cNvCxnSpPr/>
          <p:nvPr/>
        </p:nvCxnSpPr>
        <p:spPr>
          <a:xfrm rot="5400000" flipH="1" flipV="1">
            <a:off x="5962650" y="2109788"/>
            <a:ext cx="12700" cy="2870200"/>
          </a:xfrm>
          <a:prstGeom prst="bentConnector3">
            <a:avLst>
              <a:gd name="adj1" fmla="val 1109591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/>
          <p:nvPr/>
        </p:nvCxnSpPr>
        <p:spPr>
          <a:xfrm flipH="1" flipV="1">
            <a:off x="5976938" y="3194050"/>
            <a:ext cx="3175" cy="3413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4608513" y="4184650"/>
            <a:ext cx="3175" cy="11160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 flipV="1">
            <a:off x="5903913" y="4183063"/>
            <a:ext cx="14287" cy="1117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 flipV="1">
            <a:off x="7189788" y="4183063"/>
            <a:ext cx="11112" cy="1117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8496300" y="5016500"/>
            <a:ext cx="0" cy="2841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31" name="Straight Arrow Connector 4130"/>
          <p:cNvCxnSpPr/>
          <p:nvPr/>
        </p:nvCxnSpPr>
        <p:spPr>
          <a:xfrm flipV="1">
            <a:off x="8496300" y="4183063"/>
            <a:ext cx="1588" cy="220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2" name="Flowchart: Terminator 181"/>
          <p:cNvSpPr/>
          <p:nvPr/>
        </p:nvSpPr>
        <p:spPr>
          <a:xfrm>
            <a:off x="5220072" y="1044687"/>
            <a:ext cx="3258766" cy="440097"/>
          </a:xfrm>
          <a:prstGeom prst="flowChartTerminator">
            <a:avLst/>
          </a:prstGeom>
          <a:solidFill>
            <a:srgbClr val="FFFF99"/>
          </a:solidFill>
          <a:ln>
            <a:solidFill>
              <a:srgbClr val="FFFF99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37" tIns="45719" rIns="91437" bIns="45719" anchor="ctr"/>
          <a:lstStyle/>
          <a:p>
            <a:pPr algn="ctr" eaLnBrk="1" hangingPunct="1">
              <a:defRPr/>
            </a:pPr>
            <a:r>
              <a:rPr lang="th-TH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พนักงานมหาวิทยาลัย</a:t>
            </a:r>
          </a:p>
        </p:txBody>
      </p:sp>
      <p:sp>
        <p:nvSpPr>
          <p:cNvPr id="56" name="TextBox 108"/>
          <p:cNvSpPr txBox="1">
            <a:spLocks noChangeArrowheads="1"/>
          </p:cNvSpPr>
          <p:nvPr/>
        </p:nvSpPr>
        <p:spPr bwMode="auto">
          <a:xfrm>
            <a:off x="8488363" y="4115172"/>
            <a:ext cx="647700" cy="369332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8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5 </a:t>
            </a:r>
            <a:r>
              <a:rPr lang="th-TH" sz="18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ปี</a:t>
            </a:r>
            <a:endParaRPr lang="en-US" sz="18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139801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itle 1"/>
          <p:cNvSpPr>
            <a:spLocks noGrp="1"/>
          </p:cNvSpPr>
          <p:nvPr>
            <p:ph type="title"/>
          </p:nvPr>
        </p:nvSpPr>
        <p:spPr>
          <a:xfrm>
            <a:off x="357188" y="1500188"/>
            <a:ext cx="8358187" cy="1143000"/>
          </a:xfrm>
          <a:prstGeom prst="roundRect">
            <a:avLst>
              <a:gd name="adj" fmla="val 19588"/>
            </a:avLst>
          </a:prstGeom>
          <a:solidFill>
            <a:srgbClr val="003399"/>
          </a:solidFill>
          <a:ln cap="rnd"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40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สาระสำคัญการบริหารงานบุคคลพนักงานมหาวิทยาลัยตาม พ.ร.บ.มหาวิทยาลัยมหิดล พ.ศ.2550</a:t>
            </a:r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 bwMode="auto">
          <a:xfrm>
            <a:off x="214313" y="2786063"/>
            <a:ext cx="8569325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th-TH" sz="9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eaLnBrk="1" hangingPunct="1">
              <a:spcBef>
                <a:spcPct val="20000"/>
              </a:spcBef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</a:t>
            </a:r>
            <a:r>
              <a:rPr lang="th-TH" b="1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“มาตรา 24 (3) การออกข้อบังคับว่าด้วยการบริหารงานบุคคลของมหาวิทยาลัย ต้</a:t>
            </a:r>
            <a:r>
              <a:rPr lang="th-TH" b="1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" panose="05000000000000000000" pitchFamily="2" charset="2"/>
              </a:rPr>
              <a:t>องเป็นไปเพื่อความเป็นธรรม สร้างขวัญและกำลังใจ  โดยได้รับ</a:t>
            </a:r>
            <a:r>
              <a:rPr lang="th-TH" b="1" u="sng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" panose="05000000000000000000" pitchFamily="2" charset="2"/>
              </a:rPr>
              <a:t>ฟังความคิดเห็น</a:t>
            </a:r>
            <a:r>
              <a:rPr lang="th-TH" b="1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" panose="05000000000000000000" pitchFamily="2" charset="2"/>
              </a:rPr>
              <a:t>ของพนักงานมหาวิทยาลัยและลูกจ้างมหาวิทยาลัยประกอบด้วย”</a:t>
            </a:r>
          </a:p>
          <a:p>
            <a:pPr eaLnBrk="1" hangingPunct="1">
              <a:spcBef>
                <a:spcPct val="20000"/>
              </a:spcBef>
            </a:pPr>
            <a:r>
              <a:rPr lang="th-TH" sz="3200" dirty="0">
                <a:solidFill>
                  <a:srgbClr val="0099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     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27409" y="6487915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28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70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spect="1" noChangeArrowheads="1" noTextEdit="1"/>
          </p:cNvSpPr>
          <p:nvPr/>
        </p:nvSpPr>
        <p:spPr bwMode="gray">
          <a:xfrm flipH="1">
            <a:off x="4725988" y="3371850"/>
            <a:ext cx="885825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3200" b="1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148" name="Title 1"/>
          <p:cNvSpPr>
            <a:spLocks noGrp="1"/>
          </p:cNvSpPr>
          <p:nvPr>
            <p:ph type="title"/>
          </p:nvPr>
        </p:nvSpPr>
        <p:spPr>
          <a:xfrm>
            <a:off x="500063" y="1428750"/>
            <a:ext cx="8215312" cy="1214438"/>
          </a:xfrm>
          <a:prstGeom prst="roundRect">
            <a:avLst>
              <a:gd name="adj" fmla="val 19588"/>
            </a:avLst>
          </a:prstGeom>
          <a:solidFill>
            <a:srgbClr val="003399"/>
          </a:solidFill>
          <a:ln cap="rnd"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40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ข้อบังคับที่เกี่ยวข้องกับสวัสดิการและสิทธิประโยชน์ของพนักงานมหาวิทยาลัย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00063" y="3643313"/>
            <a:ext cx="8072437" cy="642937"/>
          </a:xfrm>
          <a:prstGeom prst="roundRect">
            <a:avLst>
              <a:gd name="adj" fmla="val 19589"/>
            </a:avLst>
          </a:prstGeom>
          <a:solidFill>
            <a:srgbClr val="0070C0"/>
          </a:solidFill>
          <a:ln w="9525" cap="rnd"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th-TH" sz="3200" b="1" kern="0" dirty="0">
                <a:solidFill>
                  <a:schemeClr val="bg1"/>
                </a:solidFill>
                <a:latin typeface="TH SarabunPSK" panose="020B0500040200020003" pitchFamily="34" charset="-34"/>
                <a:ea typeface="+mj-ea"/>
                <a:cs typeface="TH SarabunPSK" panose="020B0500040200020003" pitchFamily="34" charset="-34"/>
              </a:rPr>
              <a:t>ข้อบังคับฯ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การบริหารงานบุคคลพนักงานมหาวิทยาลัยพ.ศ.255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endParaRPr lang="th-TH" sz="3200" b="1" kern="0" dirty="0">
              <a:solidFill>
                <a:schemeClr val="bg1"/>
              </a:solidFill>
              <a:latin typeface="TH SarabunPSK" panose="020B0500040200020003" pitchFamily="34" charset="-34"/>
              <a:ea typeface="+mj-ea"/>
              <a:cs typeface="TH SarabunPSK" panose="020B0500040200020003" pitchFamily="34" charset="-34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214813" y="2714625"/>
            <a:ext cx="785812" cy="857250"/>
          </a:xfrm>
          <a:prstGeom prst="downArrow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8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71500" y="5286375"/>
            <a:ext cx="8072438" cy="1071563"/>
          </a:xfrm>
          <a:prstGeom prst="roundRect">
            <a:avLst>
              <a:gd name="adj" fmla="val 19589"/>
            </a:avLst>
          </a:prstGeom>
          <a:solidFill>
            <a:srgbClr val="0070C0"/>
          </a:solidFill>
          <a:ln w="9525" cap="rnd"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th-TH" sz="3200" b="1" kern="0" dirty="0">
                <a:solidFill>
                  <a:schemeClr val="bg1"/>
                </a:solidFill>
                <a:latin typeface="TH SarabunPSK" panose="020B0500040200020003" pitchFamily="34" charset="-34"/>
                <a:ea typeface="+mj-ea"/>
                <a:cs typeface="TH SarabunPSK" panose="020B0500040200020003" pitchFamily="34" charset="-34"/>
              </a:rPr>
              <a:t>ข้อบังคับฯ หลักเกณฑ์และวิธีการจัดสวัสดิการและสิทธิประโยชน์ของ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พนักงานมหาวิทยาลัย  พ.ศ.255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0</a:t>
            </a:r>
            <a:endParaRPr lang="th-TH" sz="3200" b="1" kern="0" dirty="0">
              <a:solidFill>
                <a:schemeClr val="bg1"/>
              </a:solidFill>
              <a:latin typeface="TH SarabunPSK" panose="020B0500040200020003" pitchFamily="34" charset="-34"/>
              <a:ea typeface="+mj-ea"/>
              <a:cs typeface="TH SarabunPSK" panose="020B0500040200020003" pitchFamily="34" charset="-34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4214813" y="4357688"/>
            <a:ext cx="785812" cy="857250"/>
          </a:xfrm>
          <a:prstGeom prst="downArrow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8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50011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29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08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274843"/>
            <a:ext cx="8496944" cy="5400601"/>
          </a:xfrm>
        </p:spPr>
        <p:txBody>
          <a:bodyPr>
            <a:normAutofit fontScale="85000" lnSpcReduction="20000"/>
          </a:bodyPr>
          <a:lstStyle/>
          <a:p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มหาวิทยาลัยมีฐานะเป็นหน่วยงานในกำกับของรัฐ  ซึ่งไม่เป็นส่วนราชการตามกฎหมาย ว่าด้วยระเบียบบริหารราชการแผ่นดิน ฯลฯ</a:t>
            </a:r>
          </a:p>
          <a:p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้าราชการและลูกจ้างมีสิทธิที่จะสามารถเปลี่ยนสถานภาพเป็นพนักงานมหาวิทยาลัยตามพระราชบัญญัติมหาวิทยาลัยมหิดล พ.ศ. 2550 ได้</a:t>
            </a:r>
          </a:p>
          <a:p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ผู้บริหารในตำแหน่งอธิการบดี  รองอธิการบดี  ผู้ช่วยอธิการบดีในเมื่อพ.ร.บ. มีผลใช้บังคับจะต้องเปลี่ยนสถานภาพเป็นพนักงานมหาวิทยาลัยตามพระราชบัญญัติ ฯ นี้ทันที</a:t>
            </a:r>
          </a:p>
          <a:p>
            <a:pPr>
              <a:tabLst>
                <a:tab pos="898412" algn="l"/>
              </a:tabLst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ผู้บริหารในตำแหน่งคณบดี ผู้อำนวยการสถาบัน/ศูนย์/สำนัก หัวหน้าภาควิชา จะต้องแสดงเจตนาเปลี่ยนสถานภาพ ฯ ภายใน 60 วันนับจากพระราชบัญญัติ ฯ มีผลใช้บังคับ  หากไม่แสดงเจตนาจะพ้นจากตำแหน่งบริหารนั้น </a:t>
            </a:r>
          </a:p>
          <a:p>
            <a:pPr algn="thaiDist">
              <a:buNone/>
              <a:tabLst>
                <a:tab pos="898412" algn="l"/>
              </a:tabLst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กรณีคณบดี/ผู้อำนวยการ แสดงเจตนา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เปลี่ยนสถานภาพเป็นพนักงานจะ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ดำรงตำแหน่งต่อไปจนครบ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วาระและ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รองคณบดี/รองผู้อำนวยการในขณะนั้นไม่ต้องเปลี่ยนสถานภาพ ฯ ด้วย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ก็สามารถดำรงตำแหน่งต่อไปได้</a:t>
            </a:r>
          </a:p>
          <a:p>
            <a:pPr>
              <a:tabLst>
                <a:tab pos="898412" algn="l"/>
              </a:tabLst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ผู้ที่ได้รับแต่งตั้งให้ดำรงตำแหน่งประเภทผู้บริหารหลังจากพระราชบัญญัติ ฯ มีผลใช้บังคับ  จะต้องเป็นพนักงานมหาวิทยาลัย (ยกเว้นกรณีรักษาการแทน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835696" y="332656"/>
            <a:ext cx="6337300" cy="72072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ผลจากการปรับเป็นมหาวิทยาลัยในกำกับของรัฐ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9DD7E-3289-44C3-BFB0-9EC58CB8BD30}" type="slidenum">
              <a:rPr lang="th-TH" smtClean="0"/>
              <a:pPr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626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5"/>
          <p:cNvSpPr>
            <a:spLocks noGrp="1"/>
          </p:cNvSpPr>
          <p:nvPr>
            <p:ph type="title"/>
          </p:nvPr>
        </p:nvSpPr>
        <p:spPr>
          <a:xfrm>
            <a:off x="2500313" y="1285875"/>
            <a:ext cx="4071937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4000" b="1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สวัสดิการรักษาพยาบาล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975612"/>
              </p:ext>
            </p:extLst>
          </p:nvPr>
        </p:nvGraphicFramePr>
        <p:xfrm>
          <a:off x="500063" y="1949450"/>
          <a:ext cx="8320409" cy="4630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20409"/>
              </a:tblGrid>
              <a:tr h="6223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kern="1200" dirty="0" smtClean="0">
                          <a:solidFill>
                            <a:schemeClr val="lt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พนักงานมหาวิทยาลัยและพนักงานมหาวิทยาลัย (ชื่อส่วนงาน)</a:t>
                      </a:r>
                    </a:p>
                  </a:txBody>
                  <a:tcPr marL="91439" marR="91439" marT="45723" marB="45723">
                    <a:solidFill>
                      <a:srgbClr val="0070C0"/>
                    </a:solidFill>
                  </a:tcPr>
                </a:tc>
              </a:tr>
              <a:tr h="4008400">
                <a:tc>
                  <a:txBody>
                    <a:bodyPr/>
                    <a:lstStyle/>
                    <a:p>
                      <a:pPr marL="0" marR="0" lvl="0" indent="0" algn="thaiDist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th-TH" sz="20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th-TH" sz="20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th-TH" sz="20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th-TH" sz="20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th-TH" sz="20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th-TH" sz="20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th-TH" sz="20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th-TH" sz="20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0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91439" marR="91439" marT="45723" marB="45723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181" name="TextBox 29"/>
          <p:cNvSpPr txBox="1">
            <a:spLocks noChangeArrowheads="1"/>
          </p:cNvSpPr>
          <p:nvPr/>
        </p:nvSpPr>
        <p:spPr bwMode="auto">
          <a:xfrm>
            <a:off x="2786063" y="6072188"/>
            <a:ext cx="4071937" cy="461962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sz="2400" b="1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000" b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บุคคลในครอบครัว   </a:t>
            </a:r>
            <a:r>
              <a:rPr lang="en-US" sz="2000" b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sz="2000" b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บิดา/มารดา/คู่สมรส/บุตร</a:t>
            </a:r>
            <a:endParaRPr lang="th-TH" sz="200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60363" y="2428875"/>
            <a:ext cx="8783637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th-TH" sz="9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eaLnBrk="1" hangingPunct="1">
              <a:spcBef>
                <a:spcPct val="20000"/>
              </a:spcBef>
            </a:pPr>
            <a:r>
              <a:rPr lang="th-TH" sz="900" dirty="0">
                <a:solidFill>
                  <a:schemeClr val="accent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</a:t>
            </a:r>
            <a:r>
              <a:rPr lang="th-TH" sz="2400" b="1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24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r>
              <a:rPr lang="th-TH" sz="2400" b="1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พนักงานมหาวิทยาลัย              </a:t>
            </a:r>
            <a:r>
              <a:rPr lang="th-TH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" panose="05000000000000000000" pitchFamily="2" charset="2"/>
              </a:rPr>
              <a:t></a:t>
            </a:r>
            <a:r>
              <a:rPr lang="th-TH" b="1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</a:t>
            </a:r>
            <a:r>
              <a:rPr lang="th-TH" sz="2400" b="1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ใช้สวัสดิการ</a:t>
            </a:r>
            <a:r>
              <a:rPr lang="th-TH" sz="2400" b="1" u="sng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กองทุนประกันสังคม</a:t>
            </a:r>
          </a:p>
          <a:p>
            <a:pPr eaLnBrk="1" hangingPunct="1">
              <a:spcBef>
                <a:spcPct val="20000"/>
              </a:spcBef>
            </a:pPr>
            <a:r>
              <a:rPr lang="th-TH" sz="32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                    </a:t>
            </a:r>
            <a:r>
              <a:rPr lang="th-TH" sz="24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000" dirty="0" err="1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พ.ม</a:t>
            </a:r>
            <a:r>
              <a:rPr lang="th-TH" sz="20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./มหาวิทยาลัยหรือส่วนงาน   จ่ายเงินสมทบ                                                             </a:t>
            </a:r>
          </a:p>
          <a:p>
            <a:pPr eaLnBrk="1" hangingPunct="1">
              <a:spcBef>
                <a:spcPct val="20000"/>
              </a:spcBef>
            </a:pPr>
            <a:r>
              <a:rPr lang="th-TH" sz="20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                                                  กองทุนประกันสังคม ฝ่ายละ 5 </a:t>
            </a:r>
            <a:r>
              <a:rPr lang="en-US" sz="20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r>
              <a:rPr lang="th-TH" sz="20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ของเงินเดือน)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eaLnBrk="1" hangingPunct="1">
              <a:spcBef>
                <a:spcPct val="20000"/>
              </a:spcBef>
            </a:pPr>
            <a:r>
              <a:rPr lang="th-TH" sz="3200" dirty="0">
                <a:solidFill>
                  <a:schemeClr val="accent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r>
              <a:rPr lang="th-TH" sz="2400" b="1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 ส่วนที่เกินสิทธิประกันสังคม        </a:t>
            </a:r>
            <a:r>
              <a:rPr lang="th-TH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" panose="05000000000000000000" pitchFamily="2" charset="2"/>
              </a:rPr>
              <a:t></a:t>
            </a: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sz="24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เบิกจ่ายจากกองทุนสวัสดิการฯ  วงเงิน</a:t>
            </a:r>
          </a:p>
          <a:p>
            <a:pPr eaLnBrk="1" hangingPunct="1">
              <a:spcBef>
                <a:spcPct val="20000"/>
              </a:spcBef>
            </a:pPr>
            <a:r>
              <a:rPr lang="th-TH" sz="24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</a:t>
            </a:r>
            <a:r>
              <a:rPr lang="th-TH" sz="2400" b="1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ของพนักงานมหาวิทยาลัยและ              </a:t>
            </a:r>
            <a:r>
              <a:rPr lang="th-TH" sz="24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20,000 บาทต่อปี + </a:t>
            </a:r>
            <a:r>
              <a:rPr lang="en-US" sz="24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Co-Pay</a:t>
            </a:r>
            <a:r>
              <a:rPr lang="th-TH" sz="24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ในวงเงิน    </a:t>
            </a:r>
          </a:p>
          <a:p>
            <a:pPr eaLnBrk="1" hangingPunct="1">
              <a:spcBef>
                <a:spcPct val="20000"/>
              </a:spcBef>
            </a:pPr>
            <a:r>
              <a:rPr lang="th-TH" sz="2400" b="1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บุคคลในครอบครัว </a:t>
            </a:r>
            <a:r>
              <a:rPr lang="th-TH" sz="2000" b="1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(ตามสิทธิข้าราชการ)  </a:t>
            </a:r>
            <a:r>
              <a:rPr lang="th-TH" sz="24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ไม่เกิน 50,000 บาท ต่อปี</a:t>
            </a:r>
          </a:p>
          <a:p>
            <a:pPr eaLnBrk="1" hangingPunct="1">
              <a:spcBef>
                <a:spcPct val="20000"/>
              </a:spcBef>
            </a:pPr>
            <a:r>
              <a:rPr lang="th-TH" sz="24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</a:t>
            </a:r>
            <a:r>
              <a:rPr lang="th-TH" sz="20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                                    (มหาวิทยาลัย/ส่วนงาน จ่ายร่วมไม่เกิน 25,000 บาทต่อปี)</a:t>
            </a:r>
          </a:p>
        </p:txBody>
      </p:sp>
      <p:pic>
        <p:nvPicPr>
          <p:cNvPr id="7184" name="Picture 23" descr="http://t2.gstatic.com/images?q=tbn:ANd9GcSEQ3osIToUL0hgLgvwuDlNsVRDlM7RVcNKKaP4flmvBVP8xa48NO_bYtf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5559425"/>
            <a:ext cx="1214438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534150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30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25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5"/>
          <p:cNvSpPr>
            <a:spLocks noGrp="1"/>
          </p:cNvSpPr>
          <p:nvPr>
            <p:ph type="title"/>
          </p:nvPr>
        </p:nvSpPr>
        <p:spPr>
          <a:xfrm>
            <a:off x="928688" y="1285875"/>
            <a:ext cx="7429500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4000" b="1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การอำนวยความสะดวกด้านการรักษาพยาบาล</a:t>
            </a:r>
          </a:p>
        </p:txBody>
      </p:sp>
      <p:grpSp>
        <p:nvGrpSpPr>
          <p:cNvPr id="2" name="กลุ่ม 34"/>
          <p:cNvGrpSpPr/>
          <p:nvPr/>
        </p:nvGrpSpPr>
        <p:grpSpPr>
          <a:xfrm>
            <a:off x="2714612" y="2874342"/>
            <a:ext cx="3244441" cy="2258668"/>
            <a:chOff x="2286015" y="1285879"/>
            <a:chExt cx="3244441" cy="2258668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2" name="วงรี 35"/>
            <p:cNvSpPr/>
            <p:nvPr/>
          </p:nvSpPr>
          <p:spPr>
            <a:xfrm>
              <a:off x="2286015" y="1285879"/>
              <a:ext cx="3244441" cy="2258668"/>
            </a:xfrm>
            <a:prstGeom prst="ellipse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3" name="วงรี 4"/>
            <p:cNvSpPr/>
            <p:nvPr/>
          </p:nvSpPr>
          <p:spPr>
            <a:xfrm>
              <a:off x="2761153" y="1616653"/>
              <a:ext cx="2294165" cy="15971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0480" tIns="30480" rIns="30480" bIns="3048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th-TH" sz="2400" b="1" dirty="0">
                  <a:solidFill>
                    <a:srgbClr val="003399"/>
                  </a:solidFill>
                  <a:latin typeface="TH SarabunPSK" pitchFamily="34" charset="-34"/>
                  <a:cs typeface="TH SarabunPSK" panose="020B0500040200020003" pitchFamily="34" charset="-34"/>
                </a:rPr>
                <a:t>พนักงานมหาวิทยาลัย/พนักงานมหาวิทยาลัย (ส่วนงาน)* </a:t>
              </a:r>
              <a:endParaRPr lang="en-US" sz="2400" b="1" dirty="0">
                <a:solidFill>
                  <a:srgbClr val="003399"/>
                </a:solidFill>
                <a:latin typeface="TH SarabunPSK" pitchFamily="34" charset="-34"/>
                <a:cs typeface="TH SarabunPSK" panose="020B0500040200020003" pitchFamily="34" charset="-34"/>
              </a:endParaRPr>
            </a:p>
          </p:txBody>
        </p:sp>
      </p:grpSp>
      <p:grpSp>
        <p:nvGrpSpPr>
          <p:cNvPr id="3" name="กลุ่ม 16"/>
          <p:cNvGrpSpPr/>
          <p:nvPr/>
        </p:nvGrpSpPr>
        <p:grpSpPr>
          <a:xfrm>
            <a:off x="3068604" y="1972970"/>
            <a:ext cx="2465782" cy="1370944"/>
            <a:chOff x="3346945" y="403"/>
            <a:chExt cx="1781491" cy="112933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5" name="วงรี 17"/>
            <p:cNvSpPr/>
            <p:nvPr/>
          </p:nvSpPr>
          <p:spPr>
            <a:xfrm>
              <a:off x="3346945" y="403"/>
              <a:ext cx="1781491" cy="1129334"/>
            </a:xfrm>
            <a:prstGeom prst="ellipse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2812566"/>
                <a:satOff val="-4220"/>
                <a:lumOff val="-686"/>
                <a:alphaOff val="0"/>
              </a:schemeClr>
            </a:fillRef>
            <a:effectRef idx="2">
              <a:schemeClr val="accent3">
                <a:alpha val="50000"/>
                <a:hueOff val="2812566"/>
                <a:satOff val="-4220"/>
                <a:lumOff val="-686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6" name="วงรี 4"/>
            <p:cNvSpPr/>
            <p:nvPr/>
          </p:nvSpPr>
          <p:spPr>
            <a:xfrm>
              <a:off x="3607838" y="165790"/>
              <a:ext cx="1259705" cy="79856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5560" tIns="35560" rIns="35560" bIns="35560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th-TH" b="1" dirty="0" err="1">
                  <a:solidFill>
                    <a:srgbClr val="003399"/>
                  </a:solidFill>
                  <a:latin typeface="TH SarabunPSK" pitchFamily="34" charset="-34"/>
                  <a:cs typeface="TH SarabunPSK" panose="020B0500040200020003" pitchFamily="34" charset="-34"/>
                </a:rPr>
                <a:t>ร.พ.ศิริ</a:t>
              </a:r>
              <a:r>
                <a:rPr lang="th-TH" b="1" dirty="0">
                  <a:solidFill>
                    <a:srgbClr val="003399"/>
                  </a:solidFill>
                  <a:latin typeface="TH SarabunPSK" pitchFamily="34" charset="-34"/>
                  <a:cs typeface="TH SarabunPSK" panose="020B0500040200020003" pitchFamily="34" charset="-34"/>
                </a:rPr>
                <a:t>ราช</a:t>
              </a:r>
              <a:endParaRPr lang="en-US" b="1" dirty="0">
                <a:solidFill>
                  <a:srgbClr val="003399"/>
                </a:solidFill>
                <a:latin typeface="TH SarabunPSK" pitchFamily="34" charset="-34"/>
                <a:cs typeface="TH SarabunPSK" panose="020B0500040200020003" pitchFamily="34" charset="-34"/>
              </a:endParaRPr>
            </a:p>
          </p:txBody>
        </p:sp>
      </p:grpSp>
      <p:grpSp>
        <p:nvGrpSpPr>
          <p:cNvPr id="4" name="กลุ่ม 19"/>
          <p:cNvGrpSpPr/>
          <p:nvPr/>
        </p:nvGrpSpPr>
        <p:grpSpPr>
          <a:xfrm>
            <a:off x="5418806" y="3286124"/>
            <a:ext cx="2367904" cy="1357322"/>
            <a:chOff x="5351320" y="1463357"/>
            <a:chExt cx="1511885" cy="112933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8" name="วงรี 20"/>
            <p:cNvSpPr/>
            <p:nvPr/>
          </p:nvSpPr>
          <p:spPr>
            <a:xfrm>
              <a:off x="5351320" y="1463357"/>
              <a:ext cx="1511885" cy="1129334"/>
            </a:xfrm>
            <a:prstGeom prst="ellipse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5625132"/>
                <a:satOff val="-8440"/>
                <a:lumOff val="-1373"/>
                <a:alphaOff val="0"/>
              </a:schemeClr>
            </a:fillRef>
            <a:effectRef idx="2">
              <a:schemeClr val="accent3">
                <a:alpha val="50000"/>
                <a:hueOff val="5625132"/>
                <a:satOff val="-8440"/>
                <a:lumOff val="-1373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9" name="วงรี 4"/>
            <p:cNvSpPr/>
            <p:nvPr/>
          </p:nvSpPr>
          <p:spPr>
            <a:xfrm>
              <a:off x="5572731" y="1628744"/>
              <a:ext cx="1069063" cy="79856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0480" tIns="30480" rIns="30480" bIns="3048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th-TH" sz="2400" b="1" dirty="0" err="1">
                  <a:solidFill>
                    <a:srgbClr val="003399"/>
                  </a:solidFill>
                  <a:latin typeface="TH SarabunPSK" pitchFamily="34" charset="-34"/>
                  <a:cs typeface="TH SarabunPSK" panose="020B0500040200020003" pitchFamily="34" charset="-34"/>
                </a:rPr>
                <a:t>ร.พ.</a:t>
              </a:r>
              <a:r>
                <a:rPr lang="th-TH" sz="2400" b="1" dirty="0">
                  <a:solidFill>
                    <a:srgbClr val="003399"/>
                  </a:solidFill>
                  <a:latin typeface="TH SarabunPSK" pitchFamily="34" charset="-34"/>
                  <a:cs typeface="TH SarabunPSK" panose="020B0500040200020003" pitchFamily="34" charset="-34"/>
                </a:rPr>
                <a:t>รามาธิบดี</a:t>
              </a:r>
              <a:endParaRPr lang="en-US" sz="2400" b="1" dirty="0">
                <a:solidFill>
                  <a:srgbClr val="003399"/>
                </a:solidFill>
                <a:latin typeface="TH SarabunPSK" pitchFamily="34" charset="-34"/>
                <a:cs typeface="TH SarabunPSK" panose="020B0500040200020003" pitchFamily="34" charset="-34"/>
              </a:endParaRPr>
            </a:p>
          </p:txBody>
        </p:sp>
      </p:grpSp>
      <p:grpSp>
        <p:nvGrpSpPr>
          <p:cNvPr id="5" name="กลุ่ม 22"/>
          <p:cNvGrpSpPr/>
          <p:nvPr/>
        </p:nvGrpSpPr>
        <p:grpSpPr>
          <a:xfrm>
            <a:off x="714348" y="3214686"/>
            <a:ext cx="2515129" cy="1357323"/>
            <a:chOff x="1121422" y="1401821"/>
            <a:chExt cx="2031909" cy="1129311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1" name="วงรี 23"/>
            <p:cNvSpPr/>
            <p:nvPr/>
          </p:nvSpPr>
          <p:spPr>
            <a:xfrm>
              <a:off x="1121422" y="1401821"/>
              <a:ext cx="2031909" cy="1129311"/>
            </a:xfrm>
            <a:prstGeom prst="ellipse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11250264"/>
                <a:satOff val="-16880"/>
                <a:lumOff val="-2745"/>
                <a:alphaOff val="0"/>
              </a:schemeClr>
            </a:fillRef>
            <a:effectRef idx="2">
              <a:schemeClr val="accent3">
                <a:alpha val="50000"/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2" name="วงรี 4"/>
            <p:cNvSpPr/>
            <p:nvPr/>
          </p:nvSpPr>
          <p:spPr>
            <a:xfrm>
              <a:off x="1418988" y="1567205"/>
              <a:ext cx="1599290" cy="79854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27940" tIns="27940" rIns="27940" bIns="27940" spcCol="1270" anchor="ctr"/>
            <a:lstStyle/>
            <a:p>
              <a:pPr algn="ctr" defTabSz="9779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th-TH" sz="2200" b="1" dirty="0" err="1">
                  <a:latin typeface="TH SarabunPSK" pitchFamily="34" charset="-34"/>
                  <a:cs typeface="TH SarabunPSK" panose="020B0500040200020003" pitchFamily="34" charset="-34"/>
                </a:rPr>
                <a:t>ร.พ.</a:t>
              </a:r>
              <a:r>
                <a:rPr lang="th-TH" sz="1800" b="1" dirty="0">
                  <a:latin typeface="TH SarabunPSK" pitchFamily="34" charset="-34"/>
                  <a:cs typeface="TH SarabunPSK" panose="020B0500040200020003" pitchFamily="34" charset="-34"/>
                </a:rPr>
                <a:t>เวชศาสตร์เขตร้อน</a:t>
              </a:r>
              <a:endParaRPr lang="en-US" sz="2200" b="1" dirty="0">
                <a:latin typeface="TH SarabunPSK" pitchFamily="34" charset="-34"/>
                <a:cs typeface="TH SarabunPSK" panose="020B0500040200020003" pitchFamily="34" charset="-34"/>
              </a:endParaRPr>
            </a:p>
          </p:txBody>
        </p:sp>
      </p:grpSp>
      <p:grpSp>
        <p:nvGrpSpPr>
          <p:cNvPr id="6" name="กลุ่ม 31"/>
          <p:cNvGrpSpPr/>
          <p:nvPr/>
        </p:nvGrpSpPr>
        <p:grpSpPr>
          <a:xfrm>
            <a:off x="3264496" y="4714884"/>
            <a:ext cx="2171156" cy="1248138"/>
            <a:chOff x="3259269" y="2942228"/>
            <a:chExt cx="1956842" cy="112933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4" name="วงรี 32"/>
            <p:cNvSpPr/>
            <p:nvPr/>
          </p:nvSpPr>
          <p:spPr>
            <a:xfrm>
              <a:off x="3259269" y="2942228"/>
              <a:ext cx="1956842" cy="1129334"/>
            </a:xfrm>
            <a:prstGeom prst="ellipse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8437698"/>
                <a:satOff val="-12660"/>
                <a:lumOff val="-2059"/>
                <a:alphaOff val="0"/>
              </a:schemeClr>
            </a:fillRef>
            <a:effectRef idx="2">
              <a:schemeClr val="accent3">
                <a:alpha val="50000"/>
                <a:hueOff val="8437698"/>
                <a:satOff val="-12660"/>
                <a:lumOff val="-2059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5" name="วงรี 4"/>
            <p:cNvSpPr/>
            <p:nvPr/>
          </p:nvSpPr>
          <p:spPr>
            <a:xfrm>
              <a:off x="3545842" y="3107615"/>
              <a:ext cx="1383696" cy="79856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25400" tIns="25400" rIns="25400" bIns="25400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th-TH" sz="2000" b="1" dirty="0">
                  <a:latin typeface="TH SarabunPSK" pitchFamily="34" charset="-34"/>
                  <a:cs typeface="TH SarabunPSK" panose="020B0500040200020003" pitchFamily="34" charset="-34"/>
                </a:rPr>
                <a:t>ศูนย์การแพทย์กาญจนา</a:t>
              </a:r>
              <a:r>
                <a:rPr lang="th-TH" sz="2000" b="1" dirty="0" err="1">
                  <a:latin typeface="TH SarabunPSK" pitchFamily="34" charset="-34"/>
                  <a:cs typeface="TH SarabunPSK" panose="020B0500040200020003" pitchFamily="34" charset="-34"/>
                </a:rPr>
                <a:t>ภิเษก</a:t>
              </a:r>
              <a:endParaRPr lang="en-US" sz="2000" b="1" dirty="0">
                <a:latin typeface="TH SarabunPSK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5643563" y="2571750"/>
            <a:ext cx="1801812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b="1" dirty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anose="020B0500040200020003" pitchFamily="34" charset="-34"/>
              </a:rPr>
              <a:t>โรงพยาบาลหลัก</a:t>
            </a:r>
            <a:endParaRPr lang="en-US" b="1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anose="020B0500040200020003" pitchFamily="34" charset="-34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11225" y="4810125"/>
            <a:ext cx="224790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b="1" dirty="0">
                <a:solidFill>
                  <a:schemeClr val="accent4"/>
                </a:solidFill>
                <a:latin typeface="TH SarabunPSK" pitchFamily="34" charset="-34"/>
                <a:cs typeface="TH SarabunPSK" panose="020B0500040200020003" pitchFamily="34" charset="-34"/>
              </a:rPr>
              <a:t>โรงพยาบาลเครือข่าย</a:t>
            </a:r>
            <a:endParaRPr lang="en-US" b="1" dirty="0">
              <a:solidFill>
                <a:schemeClr val="accent4"/>
              </a:solidFill>
              <a:latin typeface="TH SarabunPSK" pitchFamily="34" charset="-34"/>
              <a:cs typeface="TH SarabunPSK" panose="020B0500040200020003" pitchFamily="34" charset="-34"/>
            </a:endParaRPr>
          </a:p>
        </p:txBody>
      </p:sp>
      <p:sp>
        <p:nvSpPr>
          <p:cNvPr id="8206" name="Rectangle 30"/>
          <p:cNvSpPr>
            <a:spLocks noChangeArrowheads="1"/>
          </p:cNvSpPr>
          <p:nvPr/>
        </p:nvSpPr>
        <p:spPr bwMode="auto">
          <a:xfrm>
            <a:off x="428625" y="6054725"/>
            <a:ext cx="81438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sz="2000">
                <a:latin typeface="TH SarabunPSK" panose="020B0500040200020003" pitchFamily="34" charset="-34"/>
                <a:cs typeface="TH SarabunPSK" panose="020B0500040200020003" pitchFamily="34" charset="-34"/>
              </a:rPr>
              <a:t>*พนักงานมหาวิทยาลัย และพนักงานมหาวิทยาลัย (ส่วนงาน) ที่เลือกโรงพยาบาลศิริราชและโรงพยาบาลรามาธิบดีเป็นสถานพยาบาลตามบัตรรับรองสิทธิกองทุนประกันสังคม  สามารถเข้ารักษาพยาบาลที่โรงพยาบาลในสังกัด ม.มหิดล</a:t>
            </a:r>
            <a:endParaRPr lang="en-US" sz="20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1672" y="6502430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31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10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5"/>
          <p:cNvSpPr>
            <a:spLocks noGrp="1"/>
          </p:cNvSpPr>
          <p:nvPr>
            <p:ph type="title"/>
          </p:nvPr>
        </p:nvSpPr>
        <p:spPr>
          <a:xfrm>
            <a:off x="1500188" y="1285875"/>
            <a:ext cx="6143625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4000" b="1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สิทธิการลาหยุดงานโดยได้รับเงินเดือน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032840"/>
              </p:ext>
            </p:extLst>
          </p:nvPr>
        </p:nvGraphicFramePr>
        <p:xfrm>
          <a:off x="500063" y="2259013"/>
          <a:ext cx="3929062" cy="3659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62"/>
              </a:tblGrid>
              <a:tr h="5790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kern="1200" dirty="0" smtClean="0">
                          <a:solidFill>
                            <a:schemeClr val="lt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ลาป่วย</a:t>
                      </a:r>
                    </a:p>
                  </a:txBody>
                  <a:tcPr marL="91439" marR="91439" marT="45717" marB="45717">
                    <a:solidFill>
                      <a:srgbClr val="0070C0"/>
                    </a:solidFill>
                  </a:tcPr>
                </a:tc>
              </a:tr>
              <a:tr h="3080108">
                <a:tc>
                  <a:txBody>
                    <a:bodyPr/>
                    <a:lstStyle/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มีสิทธิลาป่วยเพื่อรักษาตัว ในกรณีปกติ    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ปีละไม่เกิน  </a:t>
                      </a:r>
                      <a:r>
                        <a:rPr lang="th-TH" sz="2400" dirty="0" smtClean="0">
                          <a:solidFill>
                            <a:srgbClr val="C0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 วันทำการ 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กรณีลาป่วยที่ต้องเข้าพักรักษาตัวใน 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โรงพยาบาลและ/หรือพักรักษาตัวต่อเนื่อง   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ตามความเห็นของแพทย์ ลาได้อีก  60 วัน   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ทำการ   </a:t>
                      </a:r>
                      <a:r>
                        <a:rPr lang="th-TH" sz="2400" dirty="0" smtClean="0">
                          <a:solidFill>
                            <a:srgbClr val="0000CC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ทั้งนี้ เมื่อรวมกับการลาป่วยกรณี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ปกติมีสิทธิลาป่วยได้ </a:t>
                      </a:r>
                      <a:r>
                        <a:rPr lang="th-TH" sz="2400" dirty="0" smtClean="0">
                          <a:solidFill>
                            <a:srgbClr val="C0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ปีหนึ่งไม่เกิน 120 วัน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C0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ทำการ </a:t>
                      </a:r>
                    </a:p>
                  </a:txBody>
                  <a:tcPr marL="91439" marR="91439" marT="45717" marB="45717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910153"/>
              </p:ext>
            </p:extLst>
          </p:nvPr>
        </p:nvGraphicFramePr>
        <p:xfrm>
          <a:off x="4786313" y="2286000"/>
          <a:ext cx="3929062" cy="36132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62"/>
              </a:tblGrid>
              <a:tr h="5790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kern="1200" dirty="0" smtClean="0">
                          <a:solidFill>
                            <a:schemeClr val="lt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ลาคลอดบุตร</a:t>
                      </a:r>
                    </a:p>
                  </a:txBody>
                  <a:tcPr marL="91439" marR="91439" marT="45714" marB="45714">
                    <a:solidFill>
                      <a:srgbClr val="0070C0"/>
                    </a:solidFill>
                  </a:tcPr>
                </a:tc>
              </a:tr>
              <a:tr h="3034111"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90000"/>
                        </a:lnSpc>
                        <a:buFontTx/>
                        <a:buNone/>
                        <a:defRPr/>
                      </a:pPr>
                      <a:r>
                        <a:rPr lang="th-TH" sz="2400" b="0" dirty="0" smtClean="0">
                          <a:solidFill>
                            <a:srgbClr val="0000CC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มีสิทธิลาเนื่องจากคลอดบุตรได้</a:t>
                      </a:r>
                      <a:r>
                        <a:rPr lang="th-TH" sz="2400" dirty="0" smtClean="0">
                          <a:solidFill>
                            <a:srgbClr val="C0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ครั้งละ 90  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C0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วัน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  <a:buFontTx/>
                        <a:buNone/>
                        <a:defRPr/>
                      </a:pP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กรณี เป็นผู้มีสิทธิได้รับเงินสงเคราะห์การ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หยุดงานจากกองทุนประกันสังคม  ให้รับเงิน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จากกองทุนประกันสังคมก่อน    โดยมหา-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วิทยาลัยจะจ่ายให้เฉพาะในส่วนที่ไม่ครบ 90 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วัน</a:t>
                      </a:r>
                      <a:endParaRPr lang="en-US" sz="2400" dirty="0" smtClean="0">
                        <a:solidFill>
                          <a:srgbClr val="003399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1439" marR="91439" marT="45714" marB="45714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77158" y="6516944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32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59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itle 5"/>
          <p:cNvSpPr>
            <a:spLocks noGrp="1"/>
          </p:cNvSpPr>
          <p:nvPr>
            <p:ph type="title"/>
          </p:nvPr>
        </p:nvSpPr>
        <p:spPr>
          <a:xfrm>
            <a:off x="1500188" y="1285875"/>
            <a:ext cx="6143625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4000" b="1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สิทธิการลาหยุดงานโดยได้รับเงินเดือน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905751"/>
              </p:ext>
            </p:extLst>
          </p:nvPr>
        </p:nvGraphicFramePr>
        <p:xfrm>
          <a:off x="500063" y="2259013"/>
          <a:ext cx="3929062" cy="3598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62"/>
              </a:tblGrid>
              <a:tr h="5182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lt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ลาดูแลบุตรและภรรยาหลังคลอด</a:t>
                      </a:r>
                    </a:p>
                  </a:txBody>
                  <a:tcPr marL="91439" marR="91439" marT="45725" marB="45725">
                    <a:solidFill>
                      <a:srgbClr val="0070C0"/>
                    </a:solidFill>
                  </a:tcPr>
                </a:tc>
              </a:tr>
              <a:tr h="3080648">
                <a:tc>
                  <a:txBody>
                    <a:bodyPr/>
                    <a:lstStyle/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มีสิทธิลาเพื่อดูแลบุตรและภรรยาหลังคลอด    โดยได้รับเงินเดือนในระหว่างลา ไม่เกิน </a:t>
                      </a:r>
                      <a:r>
                        <a:rPr lang="th-TH" sz="2400" dirty="0" smtClean="0">
                          <a:solidFill>
                            <a:schemeClr val="accent2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 วันทำการ 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ต่อการคลอด</a:t>
                      </a:r>
                      <a:r>
                        <a:rPr lang="th-TH" sz="24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 ครั้ง</a:t>
                      </a:r>
                      <a:endParaRPr lang="th-TH" sz="2400" dirty="0" smtClean="0">
                        <a:solidFill>
                          <a:srgbClr val="003399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ทั้งนี้   ต้องเป็นคู่สมรส </a:t>
                      </a:r>
                      <a:r>
                        <a:rPr lang="th-TH" sz="2400" u="sng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ที่ถูกต้องตาม</a:t>
                      </a:r>
                      <a:r>
                        <a:rPr lang="th-TH" sz="2400" u="none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u="none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400" u="sng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กฎหมาย</a:t>
                      </a:r>
                    </a:p>
                  </a:txBody>
                  <a:tcPr marL="91439" marR="91439" marT="45725" marB="457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04504"/>
              </p:ext>
            </p:extLst>
          </p:nvPr>
        </p:nvGraphicFramePr>
        <p:xfrm>
          <a:off x="4786313" y="2286000"/>
          <a:ext cx="3929062" cy="36132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62"/>
              </a:tblGrid>
              <a:tr h="5790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kern="1200" dirty="0" smtClean="0">
                          <a:solidFill>
                            <a:schemeClr val="lt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ลากิจส่วนตัว</a:t>
                      </a:r>
                    </a:p>
                  </a:txBody>
                  <a:tcPr marL="91439" marR="91439" marT="45714" marB="45714">
                    <a:solidFill>
                      <a:srgbClr val="0070C0"/>
                    </a:solidFill>
                  </a:tcPr>
                </a:tc>
              </a:tr>
              <a:tr h="3034111">
                <a:tc>
                  <a:txBody>
                    <a:bodyPr/>
                    <a:lstStyle/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b="0" dirty="0" smtClean="0">
                          <a:solidFill>
                            <a:srgbClr val="0000CC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มีสิทธิลาได้  ปีละไม่เกิน </a:t>
                      </a:r>
                      <a:r>
                        <a:rPr lang="th-TH" sz="2400" dirty="0" smtClean="0">
                          <a:solidFill>
                            <a:schemeClr val="accent2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 วันทำการ</a:t>
                      </a: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แต่ในปีที่เริ่มเข้าปฏิบัติงาน ลาได้ไม่เกิน 15 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วันทำการ 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</a:t>
                      </a:r>
                      <a:r>
                        <a:rPr lang="th-TH" sz="2400" dirty="0" err="1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พ.ม.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ที่ลาคลอดบุตร  หากประสงค์จะ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u="none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th-TH" sz="2400" u="sng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ลากิจส่วนตัวเพื่อเลี้ยงดูบุตร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ต่อเนื่องจาก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การลาคลอดบุตรมีสิทธิลาได้ไม่เกิน </a:t>
                      </a:r>
                      <a:r>
                        <a:rPr lang="th-TH" sz="2400" dirty="0" smtClean="0">
                          <a:solidFill>
                            <a:schemeClr val="accent2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150 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chemeClr val="accent2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วันทำการ</a:t>
                      </a:r>
                      <a:r>
                        <a:rPr lang="th-TH" sz="2400" dirty="0" smtClean="0">
                          <a:solidFill>
                            <a:srgbClr val="FF33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400" u="sng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โดยไม่ได้รับเงินเดือนระหว่างลา</a:t>
                      </a:r>
                    </a:p>
                  </a:txBody>
                  <a:tcPr marL="91439" marR="91439" marT="45714" marB="45714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92799" y="6502430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33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57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5"/>
          <p:cNvSpPr>
            <a:spLocks noGrp="1"/>
          </p:cNvSpPr>
          <p:nvPr>
            <p:ph type="title"/>
          </p:nvPr>
        </p:nvSpPr>
        <p:spPr>
          <a:xfrm>
            <a:off x="1500188" y="1285875"/>
            <a:ext cx="6143625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4000" b="1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สิทธิการลาหยุดงานโดยได้รับเงินเดือน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564098"/>
              </p:ext>
            </p:extLst>
          </p:nvPr>
        </p:nvGraphicFramePr>
        <p:xfrm>
          <a:off x="500063" y="2259013"/>
          <a:ext cx="3929062" cy="3659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62"/>
              </a:tblGrid>
              <a:tr h="5790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kern="1200" dirty="0" smtClean="0">
                          <a:solidFill>
                            <a:schemeClr val="lt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ลาพักผ่อนประจำปี</a:t>
                      </a:r>
                    </a:p>
                  </a:txBody>
                  <a:tcPr marL="91439" marR="91439" marT="45717" marB="45717">
                    <a:solidFill>
                      <a:srgbClr val="0070C0"/>
                    </a:solidFill>
                  </a:tcPr>
                </a:tc>
              </a:tr>
              <a:tr h="3080108"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90000"/>
                        </a:lnSpc>
                        <a:buFontTx/>
                        <a:buNone/>
                        <a:defRPr/>
                      </a:pP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มีสิทธิลาได้ ปีละไม่เกิน </a:t>
                      </a:r>
                      <a:r>
                        <a:rPr lang="th-TH" sz="2400" dirty="0" smtClean="0">
                          <a:solidFill>
                            <a:schemeClr val="accent2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 วันทำการ</a:t>
                      </a: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  <a:buFontTx/>
                        <a:buNone/>
                        <a:defRPr/>
                      </a:pPr>
                      <a:r>
                        <a:rPr lang="th-TH" sz="2400" u="none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400" u="sng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เว้นแต่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กรณีที่เข้าปฏิบัติงานในปีแรกยังไม่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ครบ 6 เดือน ไม่มีสิทธิลาพักผ่อน                      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กรณีที่ไม่ได้ลาพักผ่อนหรือใช้สิทธิการ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ลาพักผ่อนไม่ครบ  10 วันทำการ   สามารถ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สะสมได้ไม่เกิน 20 วันทำการ  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กรณีที่ปฏิบัติงานติดต่อกันมาแล้ว ไม่น้อยกว่า 10 ปี  สามารถสะสมได้ไม่เกิน  30 วันทำการ</a:t>
                      </a:r>
                    </a:p>
                  </a:txBody>
                  <a:tcPr marL="91439" marR="91439" marT="45717" marB="45717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992709"/>
              </p:ext>
            </p:extLst>
          </p:nvPr>
        </p:nvGraphicFramePr>
        <p:xfrm>
          <a:off x="4786313" y="2286000"/>
          <a:ext cx="3929062" cy="3643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62"/>
              </a:tblGrid>
              <a:tr h="5578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000" b="1" kern="1200" dirty="0" smtClean="0">
                          <a:solidFill>
                            <a:schemeClr val="lt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ลาอุปสมบท/ประกอบพิธี</a:t>
                      </a:r>
                      <a:r>
                        <a:rPr lang="th-TH" sz="3000" b="1" kern="1200" dirty="0" err="1" smtClean="0">
                          <a:solidFill>
                            <a:schemeClr val="lt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ฮัจย์</a:t>
                      </a:r>
                      <a:endParaRPr lang="th-TH" sz="3000" b="1" kern="1200" dirty="0" smtClean="0">
                        <a:solidFill>
                          <a:schemeClr val="lt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91439" marR="91439">
                    <a:solidFill>
                      <a:srgbClr val="0070C0"/>
                    </a:solidFill>
                  </a:tcPr>
                </a:tc>
              </a:tr>
              <a:tr h="3085465">
                <a:tc>
                  <a:txBody>
                    <a:bodyPr/>
                    <a:lstStyle/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b="0" dirty="0" smtClean="0">
                          <a:solidFill>
                            <a:srgbClr val="0000CC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</a:t>
                      </a:r>
                      <a:r>
                        <a:rPr lang="th-TH" sz="2400" b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มีสิทธิลาได้ไม่เกิน </a:t>
                      </a:r>
                      <a:r>
                        <a:rPr lang="th-TH" sz="2400" b="0" dirty="0" smtClean="0">
                          <a:solidFill>
                            <a:srgbClr val="C0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120 วัน  </a:t>
                      </a:r>
                      <a:r>
                        <a:rPr lang="th-TH" sz="2400" b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(ลาได้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b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เฉพาะ  </a:t>
                      </a:r>
                      <a:r>
                        <a:rPr lang="th-TH" sz="2400" dirty="0" err="1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พ.ม.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ที่ยังไม่เคยลาอุปสมบทหรือ 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พ.ม.ที่นับถือศาสนาอิสลามที่ยังไม่เคยลาไป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ประกอบพิธี</a:t>
                      </a:r>
                      <a:r>
                        <a:rPr lang="th-TH" sz="2400" dirty="0" err="1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ฮัจย์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การลาอุปสมบทหรือลาไปประกอบ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พิธี</a:t>
                      </a:r>
                      <a:r>
                        <a:rPr lang="th-TH" sz="2400" dirty="0" err="1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ฮัจย์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อย่างหนึ่งอย่างใด ลาได้</a:t>
                      </a:r>
                      <a:r>
                        <a:rPr lang="th-TH" sz="2400" u="sng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เพียงครั้งเดียวตลอดอายุงาน</a:t>
                      </a:r>
                    </a:p>
                  </a:txBody>
                  <a:tcPr marL="91439" marR="91439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92873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34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94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5"/>
          <p:cNvSpPr>
            <a:spLocks noGrp="1"/>
          </p:cNvSpPr>
          <p:nvPr>
            <p:ph type="title"/>
          </p:nvPr>
        </p:nvSpPr>
        <p:spPr>
          <a:xfrm>
            <a:off x="1500188" y="1285875"/>
            <a:ext cx="6143625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4000" b="1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สิทธิการลาหยุดงานโดยได้รับเงินเดือน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200756"/>
              </p:ext>
            </p:extLst>
          </p:nvPr>
        </p:nvGraphicFramePr>
        <p:xfrm>
          <a:off x="1500188" y="2259013"/>
          <a:ext cx="6072187" cy="3427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2187"/>
              </a:tblGrid>
              <a:tr h="5790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EucrosiaUPC" pitchFamily="18" charset="-34"/>
                        </a:rPr>
                        <a:t>การลาเกี่ยวกับราชการทหาร</a:t>
                      </a:r>
                    </a:p>
                  </a:txBody>
                  <a:tcPr marT="45711" marB="45711">
                    <a:solidFill>
                      <a:srgbClr val="0070C0"/>
                    </a:solidFill>
                  </a:tcPr>
                </a:tc>
              </a:tr>
              <a:tr h="2848402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cs typeface="EucrosiaUPC" pitchFamily="18" charset="-34"/>
                        </a:rPr>
                        <a:t>      </a:t>
                      </a:r>
                      <a:r>
                        <a:rPr lang="th-TH" sz="2400" kern="1200" dirty="0" smtClean="0">
                          <a:solidFill>
                            <a:srgbClr val="003399"/>
                          </a:solidFill>
                          <a:latin typeface="+mn-lt"/>
                          <a:ea typeface="+mn-ea"/>
                          <a:cs typeface="EucrosiaUPC" pitchFamily="18" charset="-34"/>
                        </a:rPr>
                        <a:t>มีสิทธิลาเข้ารับการตรวจเลือก หรือเข้ารับการเตรียมพล ได้ตามที่ </a:t>
                      </a:r>
                    </a:p>
                    <a:p>
                      <a:r>
                        <a:rPr lang="th-TH" sz="2400" kern="1200" dirty="0" smtClean="0">
                          <a:solidFill>
                            <a:srgbClr val="003399"/>
                          </a:solidFill>
                          <a:latin typeface="+mn-lt"/>
                          <a:ea typeface="+mn-ea"/>
                          <a:cs typeface="EucrosiaUPC" pitchFamily="18" charset="-34"/>
                        </a:rPr>
                        <a:t>  ทางราชการ ทหารกำหนด  </a:t>
                      </a:r>
                      <a:endParaRPr lang="en-US" sz="2400" kern="1200" dirty="0" smtClean="0">
                        <a:solidFill>
                          <a:srgbClr val="003399"/>
                        </a:solidFill>
                        <a:latin typeface="+mn-lt"/>
                        <a:ea typeface="+mn-ea"/>
                        <a:cs typeface="EucrosiaUPC" pitchFamily="18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rgbClr val="003399"/>
                          </a:solidFill>
                          <a:latin typeface="+mn-lt"/>
                          <a:ea typeface="+mn-ea"/>
                          <a:cs typeface="EucrosiaUPC" pitchFamily="18" charset="-34"/>
                        </a:rPr>
                        <a:t>  </a:t>
                      </a:r>
                      <a:r>
                        <a:rPr lang="th-TH" sz="2800" kern="1200" dirty="0" smtClean="0">
                          <a:solidFill>
                            <a:srgbClr val="003399"/>
                          </a:solidFill>
                          <a:latin typeface="+mn-lt"/>
                          <a:ea typeface="+mn-ea"/>
                          <a:cs typeface="EucrosiaUPC" pitchFamily="18" charset="-34"/>
                        </a:rPr>
                        <a:t>   </a:t>
                      </a:r>
                      <a:r>
                        <a:rPr lang="th-TH" sz="2400" kern="1200" dirty="0" smtClean="0">
                          <a:solidFill>
                            <a:srgbClr val="003399"/>
                          </a:solidFill>
                          <a:latin typeface="+mn-lt"/>
                          <a:ea typeface="+mn-ea"/>
                          <a:cs typeface="EucrosiaUPC" pitchFamily="18" charset="-34"/>
                        </a:rPr>
                        <a:t>โดยให้รายงานต่ออธิการบดีหรือผู้ได้รับมอบหมายภายใน 48 ช.ม.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kern="1200" dirty="0" smtClean="0">
                          <a:solidFill>
                            <a:srgbClr val="003399"/>
                          </a:solidFill>
                          <a:latin typeface="+mn-lt"/>
                          <a:ea typeface="+mn-ea"/>
                          <a:cs typeface="EucrosiaUPC" pitchFamily="18" charset="-34"/>
                        </a:rPr>
                        <a:t>  นับแต่เวลาที่ได้รับหมายเรียก และให้เข้ารับการตรวจเลือกหรือเข้ารับ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kern="1200" dirty="0" smtClean="0">
                          <a:solidFill>
                            <a:srgbClr val="003399"/>
                          </a:solidFill>
                          <a:latin typeface="+mn-lt"/>
                          <a:ea typeface="+mn-ea"/>
                          <a:cs typeface="EucrosiaUPC" pitchFamily="18" charset="-34"/>
                        </a:rPr>
                        <a:t>  การเตรียมพลได้ตามวันเวลาในหมายเรียกนั้น     โดยไม่ต้องรอคำสั่ง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kern="1200" dirty="0" smtClean="0">
                          <a:solidFill>
                            <a:srgbClr val="003399"/>
                          </a:solidFill>
                          <a:latin typeface="+mn-lt"/>
                          <a:ea typeface="+mn-ea"/>
                          <a:cs typeface="EucrosiaUPC" pitchFamily="18" charset="-34"/>
                        </a:rPr>
                        <a:t>  อนุญาต เมื่อพ้นระยะเวลาของการลาดังกล่าวแล้ว ต้องรายงานตัวเพื่อ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kern="1200" dirty="0" smtClean="0">
                          <a:solidFill>
                            <a:srgbClr val="003399"/>
                          </a:solidFill>
                          <a:latin typeface="+mn-lt"/>
                          <a:ea typeface="+mn-ea"/>
                          <a:cs typeface="EucrosiaUPC" pitchFamily="18" charset="-34"/>
                        </a:rPr>
                        <a:t>  เข้าปฏิบัติงานภายใน 3 วัน </a:t>
                      </a:r>
                      <a:endParaRPr lang="en-US" sz="2400" kern="1200" dirty="0" smtClean="0">
                        <a:solidFill>
                          <a:srgbClr val="003399"/>
                        </a:solidFill>
                        <a:latin typeface="+mn-lt"/>
                        <a:ea typeface="+mn-ea"/>
                        <a:cs typeface="EucrosiaUPC" pitchFamily="18" charset="-34"/>
                      </a:endParaRPr>
                    </a:p>
                  </a:txBody>
                  <a:tcPr marT="45711" marB="45711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35624" y="6482075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35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38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5"/>
          <p:cNvSpPr>
            <a:spLocks noGrp="1"/>
          </p:cNvSpPr>
          <p:nvPr>
            <p:ph type="title"/>
          </p:nvPr>
        </p:nvSpPr>
        <p:spPr>
          <a:xfrm>
            <a:off x="1500188" y="1285875"/>
            <a:ext cx="6143625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3600" b="1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สิทธิการลาหยุดงานโดย</a:t>
            </a:r>
            <a:r>
              <a:rPr lang="th-TH" sz="3600" b="1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ไม่ได้</a:t>
            </a:r>
            <a:r>
              <a:rPr lang="th-TH" sz="3600" b="1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รับเงินเดือน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124847"/>
              </p:ext>
            </p:extLst>
          </p:nvPr>
        </p:nvGraphicFramePr>
        <p:xfrm>
          <a:off x="1500188" y="2259013"/>
          <a:ext cx="6072187" cy="3095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2187"/>
              </a:tblGrid>
              <a:tr h="5792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EucrosiaUPC" pitchFamily="18" charset="-34"/>
                        </a:rPr>
                        <a:t>การลาติดตามคู่สมรส</a:t>
                      </a:r>
                    </a:p>
                  </a:txBody>
                  <a:tcPr marT="45728" marB="45728">
                    <a:solidFill>
                      <a:srgbClr val="0070C0"/>
                    </a:solidFill>
                  </a:tcPr>
                </a:tc>
              </a:tr>
              <a:tr h="2516400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cs typeface="EucrosiaUPC" pitchFamily="18" charset="-34"/>
                        </a:rPr>
                        <a:t>        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Angsana New" pitchFamily="18" charset="-34"/>
                          <a:cs typeface="EucrosiaUPC" pitchFamily="18" charset="-34"/>
                        </a:rPr>
                        <a:t>มีสิทธิลาติดตามคู่สมรสในกรณีที่คู่สมรสอยู่ปฏิบัติหน้าที่ราชการ</a:t>
                      </a:r>
                    </a:p>
                    <a:p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Angsana New" pitchFamily="18" charset="-34"/>
                          <a:cs typeface="EucrosiaUPC" pitchFamily="18" charset="-34"/>
                        </a:rPr>
                        <a:t>  หรือปฏิบัติงานในต่างประเทศ  โดย</a:t>
                      </a:r>
                      <a:r>
                        <a:rPr lang="th-TH" sz="2400" u="sng" dirty="0" smtClean="0">
                          <a:solidFill>
                            <a:srgbClr val="FF0000"/>
                          </a:solidFill>
                          <a:latin typeface="Angsana New" pitchFamily="18" charset="-34"/>
                          <a:cs typeface="EucrosiaUPC" pitchFamily="18" charset="-34"/>
                        </a:rPr>
                        <a:t>ไม่ได้รับเงินเดือน</a:t>
                      </a:r>
                      <a:r>
                        <a:rPr lang="th-TH" sz="2400" dirty="0" smtClean="0">
                          <a:solidFill>
                            <a:srgbClr val="FF0000"/>
                          </a:solidFill>
                          <a:latin typeface="Angsana New" pitchFamily="18" charset="-34"/>
                          <a:cs typeface="EucrosiaUPC" pitchFamily="18" charset="-34"/>
                        </a:rPr>
                        <a:t> 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Angsana New" pitchFamily="18" charset="-34"/>
                          <a:cs typeface="EucrosiaUPC" pitchFamily="18" charset="-34"/>
                        </a:rPr>
                        <a:t>ได้</a:t>
                      </a:r>
                      <a:r>
                        <a:rPr lang="th-TH" sz="2400" baseline="0" dirty="0" smtClean="0">
                          <a:solidFill>
                            <a:srgbClr val="003399"/>
                          </a:solidFill>
                          <a:latin typeface="Angsana New" pitchFamily="18" charset="-34"/>
                          <a:cs typeface="EucrosiaUPC" pitchFamily="18" charset="-34"/>
                        </a:rPr>
                        <a:t> 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Angsana New" pitchFamily="18" charset="-34"/>
                          <a:cs typeface="EucrosiaUPC" pitchFamily="18" charset="-34"/>
                        </a:rPr>
                        <a:t>ไม่เกิน </a:t>
                      </a:r>
                      <a:r>
                        <a:rPr lang="th-TH" sz="2400" dirty="0" smtClean="0">
                          <a:solidFill>
                            <a:schemeClr val="accent2"/>
                          </a:solidFill>
                          <a:latin typeface="Angsana New" pitchFamily="18" charset="-34"/>
                          <a:cs typeface="EucrosiaUPC" pitchFamily="18" charset="-34"/>
                        </a:rPr>
                        <a:t>2 ปี</a:t>
                      </a:r>
                      <a:r>
                        <a:rPr lang="th-TH" sz="2400" dirty="0" smtClean="0">
                          <a:latin typeface="Angsana New" pitchFamily="18" charset="-34"/>
                          <a:cs typeface="EucrosiaUPC" pitchFamily="18" charset="-34"/>
                        </a:rPr>
                        <a:t> </a:t>
                      </a:r>
                    </a:p>
                    <a:p>
                      <a:r>
                        <a:rPr lang="th-TH" sz="2400" dirty="0" smtClean="0">
                          <a:latin typeface="Angsana New" pitchFamily="18" charset="-34"/>
                          <a:cs typeface="EucrosiaUPC" pitchFamily="18" charset="-34"/>
                        </a:rPr>
                        <a:t>  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Angsana New" pitchFamily="18" charset="-34"/>
                          <a:cs typeface="EucrosiaUPC" pitchFamily="18" charset="-34"/>
                        </a:rPr>
                        <a:t>กรณีจำเป็น   ผู้มีอำนาจอาจอนุญาตให้ลาต่อโดยไม่ได้รับเงินเดือนได้</a:t>
                      </a:r>
                    </a:p>
                    <a:p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Angsana New" pitchFamily="18" charset="-34"/>
                          <a:cs typeface="EucrosiaUPC" pitchFamily="18" charset="-34"/>
                        </a:rPr>
                        <a:t>  อีก 2 ปี   แต่เมื่อรวมแล้วต้องไม่เกิน 4 ปี   หากเกิน 4 ปี  ให้ลาออก</a:t>
                      </a:r>
                    </a:p>
                    <a:p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Angsana New" pitchFamily="18" charset="-34"/>
                          <a:cs typeface="EucrosiaUPC" pitchFamily="18" charset="-34"/>
                        </a:rPr>
                        <a:t>  จากงาน</a:t>
                      </a:r>
                      <a:endParaRPr lang="en-US" sz="2400" kern="1200" dirty="0" smtClean="0">
                        <a:solidFill>
                          <a:srgbClr val="003399"/>
                        </a:solidFill>
                        <a:latin typeface="+mn-lt"/>
                        <a:ea typeface="+mn-ea"/>
                        <a:cs typeface="EucrosiaUPC" pitchFamily="18" charset="-34"/>
                      </a:endParaRPr>
                    </a:p>
                  </a:txBody>
                  <a:tcPr marT="45728" marB="4572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92873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36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tle 5"/>
          <p:cNvSpPr>
            <a:spLocks noGrp="1"/>
          </p:cNvSpPr>
          <p:nvPr>
            <p:ph type="title"/>
          </p:nvPr>
        </p:nvSpPr>
        <p:spPr>
          <a:xfrm>
            <a:off x="1500188" y="1285875"/>
            <a:ext cx="6143625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3600" b="1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สิทธิการลาหยุดงานโดยรับเงินเดือน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02196"/>
              </p:ext>
            </p:extLst>
          </p:nvPr>
        </p:nvGraphicFramePr>
        <p:xfrm>
          <a:off x="1500188" y="2259013"/>
          <a:ext cx="6072187" cy="323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2187"/>
              </a:tblGrid>
              <a:tr h="5790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kern="1200" dirty="0" smtClean="0">
                          <a:solidFill>
                            <a:schemeClr val="lt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หลักเกณฑ์และวิธีการลาหยุดงาน</a:t>
                      </a:r>
                    </a:p>
                  </a:txBody>
                  <a:tcPr marT="45716" marB="45716">
                    <a:solidFill>
                      <a:srgbClr val="0070C0"/>
                    </a:solidFill>
                  </a:tcPr>
                </a:tc>
              </a:tr>
              <a:tr h="2651499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ต้อง</a:t>
                      </a:r>
                      <a:r>
                        <a:rPr lang="th-TH" sz="2400" u="sng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ยื่นใบลาล่วงหน้า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ต่อผู้บังคับบัญชาตามลำดับจนถึงผู้มีอำนาจและได้รับอนุญาตแล้วจึงหยุดงานได้</a:t>
                      </a:r>
                    </a:p>
                    <a:p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- กรณี</a:t>
                      </a:r>
                      <a:r>
                        <a:rPr lang="th-TH" sz="2400" u="sng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มีเหตุจำเป็น</a:t>
                      </a:r>
                      <a:r>
                        <a:rPr lang="th-TH" sz="2400" u="none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ไม่สามารถรอรับอนุญาตได้   ให้ระบุเหตุผลความจำเป็นไว้   แล้วหยุดงานไปก่อนแต่ต้องชี้แจงเหตุผลให้ผู้มีอำนาจทราบโดยเร็ว</a:t>
                      </a:r>
                      <a:r>
                        <a:rPr lang="th-TH" sz="24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กรณี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ไม่สามารถจัดส่งใบลาล่วงหน้าได้   ให้จัดส่งใบลาพร้อมชี้แจงเหตุผลความจำเป็นต่อผู้บังคับบัญชาตามลำดับจนถึงผู้มีอำนาจทันทีในวันแรกที่เข้าปฏิบัติงาน </a:t>
                      </a:r>
                      <a:endParaRPr lang="th-TH" sz="2400" b="1" u="sng" dirty="0" smtClean="0">
                        <a:solidFill>
                          <a:srgbClr val="003399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6" marB="45716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68628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37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68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5"/>
          <p:cNvSpPr>
            <a:spLocks noGrp="1"/>
          </p:cNvSpPr>
          <p:nvPr>
            <p:ph type="title"/>
          </p:nvPr>
        </p:nvSpPr>
        <p:spPr>
          <a:xfrm>
            <a:off x="1500188" y="1285875"/>
            <a:ext cx="6143625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3600" b="1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สิทธิการหยุดงานโดยรับเงินเดือน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995442"/>
              </p:ext>
            </p:extLst>
          </p:nvPr>
        </p:nvGraphicFramePr>
        <p:xfrm>
          <a:off x="1500188" y="2259013"/>
          <a:ext cx="6072187" cy="3095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2187"/>
              </a:tblGrid>
              <a:tr h="5792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kern="1200" dirty="0" smtClean="0">
                          <a:solidFill>
                            <a:schemeClr val="lt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การไปถือศีลปฏิบัติธรรม</a:t>
                      </a:r>
                    </a:p>
                  </a:txBody>
                  <a:tcPr marT="45728" marB="45728">
                    <a:solidFill>
                      <a:srgbClr val="0070C0"/>
                    </a:solidFill>
                  </a:tcPr>
                </a:tc>
              </a:tr>
              <a:tr h="2516400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</a:t>
                      </a:r>
                      <a:r>
                        <a:rPr lang="th-TH" sz="2400" b="1" u="sng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พนักงานมหาวิทยาลัยสตรี</a:t>
                      </a:r>
                      <a:r>
                        <a:rPr lang="th-TH" sz="2400" b="1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มีสิทธิไปถือศีลและปฏิบัติธรรม ณ  </a:t>
                      </a:r>
                    </a:p>
                    <a:p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สถานที่ปฏิบัติธรรมที่ได้รับการรับรองจากสำนักงานพระพุทธศาสนา</a:t>
                      </a:r>
                    </a:p>
                    <a:p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แห่งชาติ  ครั้งหนึ่งตลอดอายุงาน  เป็นระยะเวลา</a:t>
                      </a:r>
                      <a:r>
                        <a:rPr lang="th-TH" sz="2400" dirty="0" smtClean="0">
                          <a:solidFill>
                            <a:schemeClr val="accent2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ไม่ต่ำกว่า 1 เดือน </a:t>
                      </a:r>
                    </a:p>
                    <a:p>
                      <a:r>
                        <a:rPr lang="th-TH" sz="2400" dirty="0" smtClean="0">
                          <a:solidFill>
                            <a:schemeClr val="accent2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แต่ไม่เกิน 3 เดือน  </a:t>
                      </a:r>
                      <a:r>
                        <a:rPr lang="th-TH" sz="2400" u="sng" dirty="0" smtClean="0">
                          <a:solidFill>
                            <a:srgbClr val="FF33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โดยไม่ถือเป็นวันลา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T="45728" marB="4572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6398" name="Picture 14" descr="http://t0.gstatic.com/images?q=tbn:ANd9GcQBTX-8gFtduqx9geABskeRTc2bxZ-7yMjVVlgJMOchUrdnqyHRd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4543425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77064" y="6486848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38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28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4"/>
          <p:cNvSpPr/>
          <p:nvPr/>
        </p:nvSpPr>
        <p:spPr>
          <a:xfrm>
            <a:off x="4214813" y="2000250"/>
            <a:ext cx="714375" cy="357188"/>
          </a:xfrm>
          <a:prstGeom prst="downArrow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8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785813" y="2428875"/>
            <a:ext cx="7572375" cy="928688"/>
          </a:xfrm>
          <a:prstGeom prst="roundRect">
            <a:avLst>
              <a:gd name="adj" fmla="val 19589"/>
            </a:avLst>
          </a:prstGeom>
          <a:solidFill>
            <a:srgbClr val="0070C0"/>
          </a:solidFill>
          <a:ln w="9525" cap="rnd"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th-TH" b="1" kern="0" dirty="0">
                <a:solidFill>
                  <a:schemeClr val="bg1"/>
                </a:solidFill>
                <a:latin typeface="TH SarabunPSK" panose="020B0500040200020003" pitchFamily="34" charset="-34"/>
                <a:ea typeface="+mj-ea"/>
                <a:cs typeface="TH SarabunPSK" panose="020B0500040200020003" pitchFamily="34" charset="-34"/>
              </a:rPr>
              <a:t>ข้อบังคับฯ ว่าด้วยกองทุนสำรองเลี้ยงชีพมหาวิทยาลัยมหิดล </a:t>
            </a:r>
          </a:p>
          <a:p>
            <a:pPr algn="ctr" eaLnBrk="0" hangingPunct="0">
              <a:lnSpc>
                <a:spcPct val="90000"/>
              </a:lnSpc>
              <a:defRPr/>
            </a:pPr>
            <a:r>
              <a:rPr lang="th-TH" b="1" kern="0" dirty="0">
                <a:solidFill>
                  <a:schemeClr val="bg1"/>
                </a:solidFill>
                <a:latin typeface="TH SarabunPSK" panose="020B0500040200020003" pitchFamily="34" charset="-34"/>
                <a:ea typeface="+mj-ea"/>
                <a:cs typeface="TH SarabunPSK" panose="020B0500040200020003" pitchFamily="34" charset="-34"/>
              </a:rPr>
              <a:t>ซึ่งจดทะเบียนแล้ว 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พ.ศ.255</a:t>
            </a:r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endParaRPr lang="th-TH" b="1" kern="0" dirty="0">
              <a:solidFill>
                <a:schemeClr val="bg1"/>
              </a:solidFill>
              <a:latin typeface="TH SarabunPSK" panose="020B0500040200020003" pitchFamily="34" charset="-34"/>
              <a:ea typeface="+mj-ea"/>
              <a:cs typeface="TH SarabunPSK" panose="020B0500040200020003" pitchFamily="34" charset="-34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785813" y="3857625"/>
            <a:ext cx="7572375" cy="928688"/>
          </a:xfrm>
          <a:prstGeom prst="roundRect">
            <a:avLst>
              <a:gd name="adj" fmla="val 19589"/>
            </a:avLst>
          </a:prstGeom>
          <a:solidFill>
            <a:srgbClr val="0070C0"/>
          </a:solidFill>
          <a:ln w="9525" cap="rnd"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th-TH" b="1" kern="0" dirty="0">
                <a:solidFill>
                  <a:schemeClr val="bg1"/>
                </a:solidFill>
                <a:latin typeface="TH SarabunPSK" panose="020B0500040200020003" pitchFamily="34" charset="-34"/>
                <a:ea typeface="+mj-ea"/>
                <a:cs typeface="TH SarabunPSK" panose="020B0500040200020003" pitchFamily="34" charset="-34"/>
              </a:rPr>
              <a:t>ข้อบังคับฯ ว่าด้วยกองทุนสำรองเลี้ยงชีพมหาวิทยาลัยมหิดล </a:t>
            </a:r>
          </a:p>
          <a:p>
            <a:pPr algn="ctr" eaLnBrk="0" hangingPunct="0">
              <a:lnSpc>
                <a:spcPct val="90000"/>
              </a:lnSpc>
              <a:defRPr/>
            </a:pPr>
            <a:r>
              <a:rPr lang="th-TH" b="1" kern="0" dirty="0">
                <a:solidFill>
                  <a:schemeClr val="bg1"/>
                </a:solidFill>
                <a:latin typeface="TH SarabunPSK" panose="020B0500040200020003" pitchFamily="34" charset="-34"/>
                <a:ea typeface="+mj-ea"/>
                <a:cs typeface="TH SarabunPSK" panose="020B0500040200020003" pitchFamily="34" charset="-34"/>
              </a:rPr>
              <a:t>ซึ่งจดทะเบียนแล้ว (ฉบับที่ 2) 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พ.ศ.255</a:t>
            </a:r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endParaRPr lang="th-TH" b="1" kern="0" dirty="0">
              <a:solidFill>
                <a:schemeClr val="bg1"/>
              </a:solidFill>
              <a:latin typeface="TH SarabunPSK" panose="020B0500040200020003" pitchFamily="34" charset="-34"/>
              <a:ea typeface="+mj-ea"/>
              <a:cs typeface="TH SarabunPSK" panose="020B0500040200020003" pitchFamily="34" charset="-34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785813" y="5357813"/>
            <a:ext cx="7572375" cy="1000125"/>
          </a:xfrm>
          <a:prstGeom prst="roundRect">
            <a:avLst>
              <a:gd name="adj" fmla="val 19589"/>
            </a:avLst>
          </a:prstGeom>
          <a:solidFill>
            <a:srgbClr val="0070C0"/>
          </a:solidFill>
          <a:ln w="9525" cap="rnd"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th-TH" b="1" kern="0" dirty="0">
                <a:solidFill>
                  <a:schemeClr val="bg1"/>
                </a:solidFill>
                <a:latin typeface="TH SarabunPSK" panose="020B0500040200020003" pitchFamily="34" charset="-34"/>
                <a:ea typeface="+mj-ea"/>
                <a:cs typeface="TH SarabunPSK" panose="020B0500040200020003" pitchFamily="34" charset="-34"/>
              </a:rPr>
              <a:t>ข้อบังคับกองทุนสำรองเลี้ยงชีพ </a:t>
            </a:r>
            <a:r>
              <a:rPr lang="en-US" b="1" kern="0" dirty="0">
                <a:solidFill>
                  <a:schemeClr val="bg1"/>
                </a:solidFill>
                <a:latin typeface="TH SarabunPSK" panose="020B0500040200020003" pitchFamily="34" charset="-34"/>
                <a:ea typeface="+mj-ea"/>
                <a:cs typeface="TH SarabunPSK" panose="020B0500040200020003" pitchFamily="34" charset="-34"/>
              </a:rPr>
              <a:t>TMBAM  M  Choice </a:t>
            </a:r>
            <a:r>
              <a:rPr lang="th-TH" b="1" kern="0" dirty="0">
                <a:solidFill>
                  <a:schemeClr val="bg1"/>
                </a:solidFill>
                <a:latin typeface="TH SarabunPSK" panose="020B0500040200020003" pitchFamily="34" charset="-34"/>
                <a:ea typeface="+mj-ea"/>
                <a:cs typeface="TH SarabunPSK" panose="020B0500040200020003" pitchFamily="34" charset="-34"/>
              </a:rPr>
              <a:t>ซึ่งจดทะเบียนแล้ว เฉพาะส่วนของมหาวิทยาลัยมหิดล 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4286250" y="3429000"/>
            <a:ext cx="714375" cy="357188"/>
          </a:xfrm>
          <a:prstGeom prst="downArrow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8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4286250" y="4929188"/>
            <a:ext cx="714375" cy="357187"/>
          </a:xfrm>
          <a:prstGeom prst="downArrow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8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" name="Title 5"/>
          <p:cNvSpPr txBox="1">
            <a:spLocks/>
          </p:cNvSpPr>
          <p:nvPr/>
        </p:nvSpPr>
        <p:spPr bwMode="auto">
          <a:xfrm>
            <a:off x="1143000" y="1285875"/>
            <a:ext cx="6858000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 w="9525"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th-TH" sz="4000" b="1" dirty="0">
                <a:solidFill>
                  <a:schemeClr val="bg1"/>
                </a:solidFill>
                <a:latin typeface="TH SarabunPSK" panose="020B0500040200020003" pitchFamily="34" charset="-34"/>
                <a:ea typeface="+mj-ea"/>
                <a:cs typeface="TH SarabunPSK" panose="020B0500040200020003" pitchFamily="34" charset="-34"/>
              </a:rPr>
              <a:t>กองทุนสำรองเลี้ยงชีพมหาวิทยาลัยมหิดล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92873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39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73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0226" y="1215971"/>
            <a:ext cx="7858127" cy="508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defRPr/>
            </a:pP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พนักงานมหาวิทยาลัยตาม พ.ร.บ.มหาวิทยาลัยมหิดล พ.ศ.2550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5813429" y="1891728"/>
            <a:ext cx="31067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ตั้งแต่ 17 ตุลาคม 2550</a:t>
            </a:r>
          </a:p>
        </p:txBody>
      </p:sp>
      <p:sp>
        <p:nvSpPr>
          <p:cNvPr id="9220" name="AutoShape 5"/>
          <p:cNvSpPr>
            <a:spLocks noChangeArrowheads="1"/>
          </p:cNvSpPr>
          <p:nvPr/>
        </p:nvSpPr>
        <p:spPr bwMode="auto">
          <a:xfrm>
            <a:off x="611188" y="2493421"/>
            <a:ext cx="4032251" cy="935039"/>
          </a:xfrm>
          <a:prstGeom prst="rightArrow">
            <a:avLst>
              <a:gd name="adj1" fmla="val 55519"/>
              <a:gd name="adj2" fmla="val 111044"/>
            </a:avLst>
          </a:prstGeom>
          <a:solidFill>
            <a:srgbClr val="99CCFF">
              <a:alpha val="96861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h-TH" sz="2400" b="1">
                <a:latin typeface="TH SarabunPSK" panose="020B0500040200020003" pitchFamily="34" charset="-34"/>
                <a:cs typeface="TH SarabunPSK" panose="020B0500040200020003" pitchFamily="34" charset="-34"/>
              </a:rPr>
              <a:t>พนักงานมหาวิทยาลัยจากเงินอุดหนุน</a:t>
            </a:r>
          </a:p>
        </p:txBody>
      </p:sp>
      <p:sp>
        <p:nvSpPr>
          <p:cNvPr id="8197" name="AutoShape 7"/>
          <p:cNvSpPr>
            <a:spLocks noChangeArrowheads="1"/>
          </p:cNvSpPr>
          <p:nvPr/>
        </p:nvSpPr>
        <p:spPr bwMode="auto">
          <a:xfrm>
            <a:off x="500064" y="3642770"/>
            <a:ext cx="4175125" cy="1000127"/>
          </a:xfrm>
          <a:prstGeom prst="rightArrow">
            <a:avLst/>
          </a:prstGeom>
          <a:solidFill>
            <a:srgbClr val="99FF99">
              <a:alpha val="97000"/>
            </a:srgbClr>
          </a:solidFill>
          <a:ln w="9525">
            <a:miter lim="800000"/>
            <a:headEnd/>
            <a:tailEnd/>
          </a:ln>
          <a:effectLst>
            <a:outerShdw blurRad="50800" dist="50800" dir="5400000" algn="ctr" rotWithShape="0">
              <a:srgbClr val="99FF99"/>
            </a:outerShdw>
          </a:effectLst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FF99"/>
            </a:extrusionClr>
          </a:sp3d>
        </p:spPr>
        <p:txBody>
          <a:bodyPr wrap="none" anchor="ctr">
            <a:flatTx/>
          </a:bodyPr>
          <a:lstStyle/>
          <a:p>
            <a:pPr eaLnBrk="1" hangingPunct="1">
              <a:lnSpc>
                <a:spcPct val="85000"/>
              </a:lnSpc>
              <a:defRPr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พนักงานมหาวิทยาลัย 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ชื่อส่วนงาน)</a:t>
            </a:r>
          </a:p>
        </p:txBody>
      </p:sp>
      <p:sp>
        <p:nvSpPr>
          <p:cNvPr id="9222" name="AutoShape 8"/>
          <p:cNvSpPr>
            <a:spLocks noChangeArrowheads="1"/>
          </p:cNvSpPr>
          <p:nvPr/>
        </p:nvSpPr>
        <p:spPr bwMode="auto">
          <a:xfrm>
            <a:off x="500063" y="4941346"/>
            <a:ext cx="4032251" cy="935039"/>
          </a:xfrm>
          <a:prstGeom prst="rightArrow">
            <a:avLst>
              <a:gd name="adj1" fmla="val 55519"/>
              <a:gd name="adj2" fmla="val 111044"/>
            </a:avLst>
          </a:prstGeom>
          <a:solidFill>
            <a:srgbClr val="FFFF99">
              <a:alpha val="96861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  <a:contourClr>
              <a:srgbClr val="FFFF99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h-TH" sz="1801" b="1">
                <a:latin typeface="TH SarabunPSK" panose="020B0500040200020003" pitchFamily="34" charset="-34"/>
                <a:cs typeface="TH SarabunPSK" panose="020B0500040200020003" pitchFamily="34" charset="-34"/>
              </a:rPr>
              <a:t>ข้าราชการที่เปลี่ยนสถานภาพเป็นพนักงานมหาวิทยาลัย</a:t>
            </a:r>
          </a:p>
        </p:txBody>
      </p:sp>
      <p:sp>
        <p:nvSpPr>
          <p:cNvPr id="9223" name="AutoShape 9"/>
          <p:cNvSpPr>
            <a:spLocks noChangeArrowheads="1"/>
          </p:cNvSpPr>
          <p:nvPr/>
        </p:nvSpPr>
        <p:spPr bwMode="auto">
          <a:xfrm>
            <a:off x="4932371" y="2348961"/>
            <a:ext cx="3455988" cy="3816351"/>
          </a:xfrm>
          <a:prstGeom prst="bevel">
            <a:avLst>
              <a:gd name="adj" fmla="val 10380"/>
            </a:avLst>
          </a:prstGeom>
          <a:solidFill>
            <a:srgbClr val="1C67BB">
              <a:alpha val="96861"/>
            </a:srgbClr>
          </a:solidFill>
          <a:ln w="9525" algn="ctr">
            <a:solidFill>
              <a:srgbClr val="1C67BB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พนักงานมหาวิทยาลัย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ตาม พ.ร.บ. ม.มหิดล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พ.ศ.2550</a:t>
            </a:r>
          </a:p>
        </p:txBody>
      </p:sp>
      <p:sp>
        <p:nvSpPr>
          <p:cNvPr id="9224" name="Slide Number Placeholder 7"/>
          <p:cNvSpPr txBox="1">
            <a:spLocks/>
          </p:cNvSpPr>
          <p:nvPr/>
        </p:nvSpPr>
        <p:spPr bwMode="auto">
          <a:xfrm>
            <a:off x="6786564" y="6500817"/>
            <a:ext cx="2133600" cy="285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sz="1401">
                <a:solidFill>
                  <a:schemeClr val="bg1"/>
                </a:solidFill>
              </a:rPr>
              <a:t> </a:t>
            </a:r>
            <a:fld id="{9E052D9B-DBC8-4A07-8D8C-E35EE9A16432}" type="slidenum">
              <a:rPr lang="en-US" sz="140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th-TH" sz="1401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9DD7E-3289-44C3-BFB0-9EC58CB8BD30}" type="slidenum">
              <a:rPr lang="th-TH" smtClean="0"/>
              <a:pPr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511557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itle 5"/>
          <p:cNvSpPr>
            <a:spLocks noGrp="1"/>
          </p:cNvSpPr>
          <p:nvPr>
            <p:ph type="title"/>
          </p:nvPr>
        </p:nvSpPr>
        <p:spPr>
          <a:xfrm>
            <a:off x="1143000" y="1285875"/>
            <a:ext cx="6858000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40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EucrosiaUPC" panose="02020603050405020304" pitchFamily="18" charset="-34"/>
              </a:rPr>
              <a:t>กองทุนสำรองเลี้ยงชีพมหาวิทยาลัยมหิดล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372509"/>
              </p:ext>
            </p:extLst>
          </p:nvPr>
        </p:nvGraphicFramePr>
        <p:xfrm>
          <a:off x="785813" y="2259013"/>
          <a:ext cx="7572375" cy="439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2375"/>
              </a:tblGrid>
              <a:tr h="1066697">
                <a:tc>
                  <a:txBody>
                    <a:bodyPr/>
                    <a:lstStyle/>
                    <a:p>
                      <a:pPr algn="ctr">
                        <a:spcBef>
                          <a:spcPct val="50000"/>
                        </a:spcBef>
                        <a:defRPr/>
                      </a:pPr>
                      <a:r>
                        <a:rPr lang="th-TH" sz="3200" b="1" dirty="0" smtClean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ข้อบังคับฯ ว่าด้วยกองทุนสำรองเลี้ยงชีพมหาวิทยาลัยมหิดล</a:t>
                      </a:r>
                      <a:r>
                        <a:rPr lang="th-TH" sz="3200" b="1" baseline="0" dirty="0" smtClean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           ซึ่งจดทะเบียนแล้ว (ฉบับที่ 2)พ.ศ.2553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6" marB="45716">
                    <a:solidFill>
                      <a:srgbClr val="0070C0"/>
                    </a:solidFill>
                  </a:tcPr>
                </a:tc>
              </a:tr>
              <a:tr h="3324328">
                <a:tc>
                  <a:txBody>
                    <a:bodyPr/>
                    <a:lstStyle/>
                    <a:p>
                      <a:pPr eaLnBrk="1" hangingPunct="1">
                        <a:buFontTx/>
                        <a:buNone/>
                      </a:pP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</a:t>
                      </a:r>
                      <a:endParaRPr lang="th-TH" sz="28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th-TH" sz="2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</a:t>
                      </a:r>
                      <a:r>
                        <a:rPr lang="th-TH" sz="28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400" b="1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“ข้อ 19.13 ข้อบังคับกองทุนเฉพาะส่วนของมหาวิทยาลัยมหิดลจะใช้บังคับได้</a:t>
                      </a: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th-TH" sz="2400" b="1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ต่อเมื่อได้นำไปจดทะเบียนกับนายทะเบียน และมหาวิทยาลัยได้รับหนังสือแจ้ง</a:t>
                      </a: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th-TH" sz="2400" b="1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การรับจดทะเบียนเรียบร้อยแล้ว”</a:t>
                      </a:r>
                    </a:p>
                    <a:p>
                      <a:pPr eaLnBrk="1" hangingPunct="1">
                        <a:buFontTx/>
                        <a:buNone/>
                      </a:pPr>
                      <a:endParaRPr lang="th-TH" sz="2400" b="1" dirty="0" smtClean="0">
                        <a:solidFill>
                          <a:srgbClr val="003399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 eaLnBrk="1" hangingPunct="1">
                        <a:buFontTx/>
                        <a:buNone/>
                      </a:pPr>
                      <a:r>
                        <a:rPr lang="th-TH" sz="2400" b="1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กองทุนฯ ได้รับการจดทะเบียนเมื่อ</a:t>
                      </a:r>
                      <a:r>
                        <a:rPr lang="th-TH" sz="2400" b="1" u="sng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วันที่ 19 กุมภาพันธ์ 2553</a:t>
                      </a:r>
                    </a:p>
                  </a:txBody>
                  <a:tcPr marT="45716" marB="45716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92873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40</a:t>
            </a:fld>
            <a:endParaRPr lang="th-TH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14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le 5"/>
          <p:cNvSpPr>
            <a:spLocks noGrp="1"/>
          </p:cNvSpPr>
          <p:nvPr>
            <p:ph type="title"/>
          </p:nvPr>
        </p:nvSpPr>
        <p:spPr>
          <a:xfrm>
            <a:off x="1143000" y="1285875"/>
            <a:ext cx="6858000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4000" b="1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กองทุนสำรองเลี้ยงชีพมหาวิทยาลัยมหิดล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38648"/>
              </p:ext>
            </p:extLst>
          </p:nvPr>
        </p:nvGraphicFramePr>
        <p:xfrm>
          <a:off x="785813" y="2071688"/>
          <a:ext cx="7572375" cy="3743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2375"/>
              </a:tblGrid>
              <a:tr h="579199">
                <a:tc>
                  <a:txBody>
                    <a:bodyPr/>
                    <a:lstStyle/>
                    <a:p>
                      <a:pPr algn="ctr">
                        <a:spcBef>
                          <a:spcPct val="50000"/>
                        </a:spcBef>
                        <a:defRPr/>
                      </a:pPr>
                      <a:r>
                        <a:rPr lang="th-TH" sz="3200" b="1" dirty="0" smtClean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คุณสมบัติของสมาชิก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6" marB="45726">
                    <a:solidFill>
                      <a:srgbClr val="0070C0"/>
                    </a:solidFill>
                  </a:tcPr>
                </a:tc>
              </a:tr>
              <a:tr h="3164126">
                <a:tc>
                  <a:txBody>
                    <a:bodyPr/>
                    <a:lstStyle/>
                    <a:p>
                      <a:pPr eaLnBrk="1" hangingPunct="1">
                        <a:buFontTx/>
                        <a:buNone/>
                      </a:pP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</a:t>
                      </a:r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เป็นพนักงานมหาวิทยาลัยหรือลูกจ้างประจำ ทั้งนี้หากเป็นพนักงานมหาวิทยาลัยที่เปลี่ยนสถานภาพมาจากข้าราชการ     จะต้อง</a:t>
                      </a:r>
                      <a:r>
                        <a:rPr lang="th-TH" sz="2400" u="sng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ไม่เป็น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สมาชิกกองทุนบำเหน็จบำนาญข้าราชการ (</a:t>
                      </a:r>
                      <a:r>
                        <a:rPr lang="th-TH" sz="2400" dirty="0" err="1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กบข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.)</a:t>
                      </a:r>
                      <a:endParaRPr lang="th-TH" sz="2400" b="1" dirty="0" smtClean="0">
                        <a:solidFill>
                          <a:srgbClr val="003399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eaLnBrk="1" hangingPunct="1">
                        <a:buFontTx/>
                        <a:buNone/>
                      </a:pPr>
                      <a:endParaRPr lang="th-TH" sz="24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th-TH" sz="2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th-TH" sz="2800" b="1" dirty="0" smtClean="0">
                        <a:solidFill>
                          <a:srgbClr val="0000CC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6" marB="45726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785812" y="4005064"/>
            <a:ext cx="7572375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>
              <a:defRPr/>
            </a:pP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</a:t>
            </a:r>
            <a:r>
              <a:rPr lang="th-TH" sz="2400" b="1" u="sng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พนักงานมหาวิทยาลัย  </a:t>
            </a:r>
            <a:r>
              <a:rPr lang="th-TH" sz="24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 บุคคลที่ได้รับการบรรจุและแต่งตั้งให้ปฏิบัติงานในมหาวิทยาลัยตามพระราชบัญญัติมหาวิทยาลัยมหิดล พ.ศ.2550 และให้หมายรวมถึงพนักงานมหาวิทยาลัยตามข้อบังคับฯ ว่าด้วยพนักงานมหาวิทยาลัย(ชื่อส่วนงาน)</a:t>
            </a:r>
            <a:r>
              <a:rPr lang="th-TH" sz="24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algn="thaiDist">
              <a:defRPr/>
            </a:pPr>
            <a:r>
              <a:rPr lang="th-TH" sz="24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</a:t>
            </a:r>
            <a:r>
              <a:rPr lang="th-TH" sz="2400" b="1" u="sng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ลูกจ้างประจำ</a:t>
            </a:r>
            <a:r>
              <a:rPr lang="th-TH" sz="24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 ลูกจ้างประจำที่จ้างเงินรายได้มหาวิทยาลัย หรือส่วนงาน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92873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41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55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itle 5"/>
          <p:cNvSpPr>
            <a:spLocks noGrp="1"/>
          </p:cNvSpPr>
          <p:nvPr>
            <p:ph type="title"/>
          </p:nvPr>
        </p:nvSpPr>
        <p:spPr>
          <a:xfrm>
            <a:off x="1143000" y="1285875"/>
            <a:ext cx="6858000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40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กองทุนสำรองเลี้ยงชีพมหาวิทยาลัยมหิดล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09423"/>
              </p:ext>
            </p:extLst>
          </p:nvPr>
        </p:nvGraphicFramePr>
        <p:xfrm>
          <a:off x="785813" y="2259013"/>
          <a:ext cx="7572375" cy="3903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2375"/>
              </a:tblGrid>
              <a:tr h="579104">
                <a:tc>
                  <a:txBody>
                    <a:bodyPr/>
                    <a:lstStyle/>
                    <a:p>
                      <a:pPr algn="ctr">
                        <a:spcBef>
                          <a:spcPct val="50000"/>
                        </a:spcBef>
                        <a:defRPr/>
                      </a:pPr>
                      <a:r>
                        <a:rPr lang="th-TH" sz="3200" b="1" dirty="0" smtClean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เงินสะสม / เงินสมทบ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9" marB="45719">
                    <a:solidFill>
                      <a:srgbClr val="0070C0"/>
                    </a:solidFill>
                  </a:tcPr>
                </a:tc>
              </a:tr>
              <a:tr h="3324558">
                <a:tc>
                  <a:txBody>
                    <a:bodyPr/>
                    <a:lstStyle/>
                    <a:p>
                      <a:pPr eaLnBrk="1" hangingPunct="1">
                        <a:buFontTx/>
                        <a:buNone/>
                      </a:pP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</a:t>
                      </a:r>
                      <a:endParaRPr lang="th-TH" sz="28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</a:t>
                      </a:r>
                      <a:r>
                        <a:rPr lang="th-TH" sz="2800" b="1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สมาชิก                       </a:t>
                      </a:r>
                      <a:r>
                        <a:rPr lang="th-TH" sz="28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</a:t>
                      </a:r>
                      <a:r>
                        <a:rPr lang="th-TH" sz="2800" u="sng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สะสม</a:t>
                      </a:r>
                      <a:r>
                        <a:rPr lang="th-TH" sz="28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อัตราร้อยละ 3 ของอัตราเงินเดือน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endParaRPr lang="th-TH" sz="2800" b="1" dirty="0" smtClean="0">
                        <a:solidFill>
                          <a:srgbClr val="003399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800" b="1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มหาวิทยาลัย/ส่วนงาน  </a:t>
                      </a:r>
                      <a:r>
                        <a:rPr lang="th-TH" sz="2800" b="1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8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</a:t>
                      </a:r>
                      <a:r>
                        <a:rPr lang="th-TH" sz="2800" u="sng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สมทบ</a:t>
                      </a:r>
                      <a:r>
                        <a:rPr lang="th-TH" sz="28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อัตราร้อยละ 3 ของอัตราเงินเดือน</a:t>
                      </a:r>
                      <a:r>
                        <a:rPr lang="th-TH" sz="2800" b="1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th-TH" sz="2800" b="1" u="sng" dirty="0" smtClean="0">
                        <a:solidFill>
                          <a:srgbClr val="003399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eaLnBrk="1" hangingPunct="1">
                        <a:buFontTx/>
                        <a:buNone/>
                      </a:pPr>
                      <a:endParaRPr lang="th-TH" sz="24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th-TH" sz="2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th-TH" sz="2800" b="1" dirty="0" smtClean="0">
                        <a:solidFill>
                          <a:srgbClr val="0000CC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9" marB="45719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1071563" y="3211513"/>
            <a:ext cx="360362" cy="360362"/>
          </a:xfrm>
          <a:prstGeom prst="smileyFace">
            <a:avLst>
              <a:gd name="adj" fmla="val 4653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th-TH" dirty="0">
              <a:solidFill>
                <a:srgbClr val="FFFF00"/>
              </a:solidFill>
            </a:endParaRPr>
          </a:p>
        </p:txBody>
      </p:sp>
      <p:sp>
        <p:nvSpPr>
          <p:cNvPr id="20493" name="AutoShape 12"/>
          <p:cNvSpPr>
            <a:spLocks noChangeArrowheads="1"/>
          </p:cNvSpPr>
          <p:nvPr/>
        </p:nvSpPr>
        <p:spPr bwMode="auto">
          <a:xfrm>
            <a:off x="1071563" y="4068763"/>
            <a:ext cx="360362" cy="360362"/>
          </a:xfrm>
          <a:prstGeom prst="smileyFace">
            <a:avLst>
              <a:gd name="adj" fmla="val 4653"/>
            </a:avLst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/>
          </a:p>
        </p:txBody>
      </p:sp>
      <p:pic>
        <p:nvPicPr>
          <p:cNvPr id="10" name="Picture 9" descr="http://www.thaibizcenter.com/memberzone/images/Classifieds_Image11025541104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63" y="4643438"/>
            <a:ext cx="1717675" cy="14525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92873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42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11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itle 5"/>
          <p:cNvSpPr>
            <a:spLocks noGrp="1"/>
          </p:cNvSpPr>
          <p:nvPr>
            <p:ph type="title"/>
          </p:nvPr>
        </p:nvSpPr>
        <p:spPr>
          <a:xfrm>
            <a:off x="1143000" y="1285875"/>
            <a:ext cx="6858000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40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กองทุนสำรองเลี้ยงชีพมหาวิทยาลัยมหิดล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675332"/>
              </p:ext>
            </p:extLst>
          </p:nvPr>
        </p:nvGraphicFramePr>
        <p:xfrm>
          <a:off x="500063" y="2259013"/>
          <a:ext cx="8215312" cy="1889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5312"/>
              </a:tblGrid>
              <a:tr h="578925">
                <a:tc>
                  <a:txBody>
                    <a:bodyPr/>
                    <a:lstStyle/>
                    <a:p>
                      <a:pPr algn="ctr">
                        <a:spcBef>
                          <a:spcPct val="50000"/>
                        </a:spcBef>
                        <a:defRPr/>
                      </a:pPr>
                      <a:r>
                        <a:rPr lang="th-TH" sz="3200" b="1" dirty="0" smtClean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กองทุนเฉพาะส่วนของมหาวิทยาลัยมหิดล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1439" marR="91439" marT="45705" marB="45705">
                    <a:solidFill>
                      <a:srgbClr val="0070C0"/>
                    </a:solidFill>
                  </a:tcPr>
                </a:tc>
              </a:tr>
              <a:tr h="1310200">
                <a:tc>
                  <a:txBody>
                    <a:bodyPr/>
                    <a:lstStyle/>
                    <a:p>
                      <a:pPr eaLnBrk="1" hangingPunct="1">
                        <a:buFontTx/>
                        <a:buNone/>
                      </a:pP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</a:t>
                      </a:r>
                      <a:endParaRPr lang="th-TH" sz="28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</a:t>
                      </a:r>
                      <a:endParaRPr lang="th-TH" sz="24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th-TH" sz="2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th-TH" sz="2800" b="1" dirty="0" smtClean="0">
                        <a:solidFill>
                          <a:srgbClr val="0000CC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1439" marR="91439" marT="45705" marB="4570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1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324955782"/>
              </p:ext>
            </p:extLst>
          </p:nvPr>
        </p:nvGraphicFramePr>
        <p:xfrm>
          <a:off x="500063" y="2786063"/>
          <a:ext cx="8186735" cy="3566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7347"/>
                <a:gridCol w="1637347"/>
                <a:gridCol w="1637347"/>
                <a:gridCol w="1637347"/>
                <a:gridCol w="1637347"/>
              </a:tblGrid>
              <a:tr h="457119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แผนการลงทุน</a:t>
                      </a:r>
                      <a:endParaRPr lang="th-TH" sz="2400" dirty="0">
                        <a:solidFill>
                          <a:srgbClr val="003399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rgbClr val="0070C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ทหารไทยธนรัฐ</a:t>
                      </a:r>
                      <a:endParaRPr lang="th-TH" sz="2400" dirty="0">
                        <a:solidFill>
                          <a:srgbClr val="0070C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rgbClr val="00B0F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ทหารไทยธนบดี</a:t>
                      </a:r>
                      <a:endParaRPr lang="th-TH" sz="2400" dirty="0">
                        <a:solidFill>
                          <a:srgbClr val="00B0F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SET 50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JUMBO 25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</a:tr>
              <a:tr h="518068"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แผน 1</a:t>
                      </a:r>
                      <a:endParaRPr lang="th-TH" sz="2800" b="1" dirty="0">
                        <a:solidFill>
                          <a:srgbClr val="003399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0070C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th-TH" sz="2800" b="1" dirty="0">
                        <a:solidFill>
                          <a:srgbClr val="0070C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00B0F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th-TH" sz="2800" b="1" dirty="0">
                        <a:solidFill>
                          <a:srgbClr val="00B0F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</a:tr>
              <a:tr h="518068"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แผน 2</a:t>
                      </a:r>
                      <a:endParaRPr lang="th-TH" sz="2800" b="1" dirty="0">
                        <a:solidFill>
                          <a:srgbClr val="003399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0070C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</a:t>
                      </a:r>
                      <a:endParaRPr lang="th-TH" sz="2800" b="1" dirty="0">
                        <a:solidFill>
                          <a:srgbClr val="0070C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00B0F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  <a:endParaRPr lang="th-TH" sz="2800" b="1" dirty="0">
                        <a:solidFill>
                          <a:srgbClr val="00B0F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</a:tr>
              <a:tr h="518068"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แผน 3</a:t>
                      </a:r>
                      <a:endParaRPr lang="th-TH" sz="2800" b="1" dirty="0">
                        <a:solidFill>
                          <a:srgbClr val="003399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0070C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  <a:endParaRPr lang="th-TH" sz="2800" b="1" dirty="0">
                        <a:solidFill>
                          <a:srgbClr val="0070C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00B0F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  <a:endParaRPr lang="th-TH" sz="2800" b="1" dirty="0">
                        <a:solidFill>
                          <a:srgbClr val="00B0F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</a:tr>
              <a:tr h="518068"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แผน 4</a:t>
                      </a:r>
                      <a:endParaRPr lang="th-TH" sz="2800" b="1" dirty="0">
                        <a:solidFill>
                          <a:srgbClr val="003399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0070C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50</a:t>
                      </a:r>
                      <a:endParaRPr lang="th-TH" sz="2800" b="1" dirty="0">
                        <a:solidFill>
                          <a:srgbClr val="0070C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00B0F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  <a:endParaRPr lang="th-TH" sz="2800" b="1" dirty="0">
                        <a:solidFill>
                          <a:srgbClr val="00B0F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FF99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th-TH" sz="2800" b="1" dirty="0">
                        <a:solidFill>
                          <a:srgbClr val="FF99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</a:tr>
              <a:tr h="518068"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แผน 5</a:t>
                      </a:r>
                      <a:endParaRPr lang="th-TH" sz="2800" b="1" dirty="0">
                        <a:solidFill>
                          <a:srgbClr val="003399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0070C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  <a:endParaRPr lang="th-TH" sz="2800" b="1" dirty="0">
                        <a:solidFill>
                          <a:srgbClr val="0070C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00B0F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  <a:endParaRPr lang="th-TH" sz="2800" b="1" dirty="0">
                        <a:solidFill>
                          <a:srgbClr val="00B0F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FF99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th-TH" sz="2800" b="1" dirty="0">
                        <a:solidFill>
                          <a:srgbClr val="FF99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th-TH" sz="2800" b="1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</a:tr>
              <a:tr h="518068"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แผน 6</a:t>
                      </a:r>
                      <a:endParaRPr lang="th-TH" sz="2800" b="1" dirty="0">
                        <a:solidFill>
                          <a:srgbClr val="003399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0070C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  <a:endParaRPr lang="th-TH" sz="2800" b="1" dirty="0">
                        <a:solidFill>
                          <a:srgbClr val="0070C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00B0F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  <a:endParaRPr lang="th-TH" sz="2800" b="1" dirty="0">
                        <a:solidFill>
                          <a:srgbClr val="00B0F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800" b="1" dirty="0" smtClean="0">
                          <a:solidFill>
                            <a:srgbClr val="FF99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8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2" marB="45712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27821" y="6492873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43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79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5"/>
          <p:cNvSpPr>
            <a:spLocks noGrp="1"/>
          </p:cNvSpPr>
          <p:nvPr>
            <p:ph type="title"/>
          </p:nvPr>
        </p:nvSpPr>
        <p:spPr>
          <a:xfrm>
            <a:off x="1143000" y="1285875"/>
            <a:ext cx="6858000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40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กองทุนสำรองเลี้ยงชีพมหาวิทยาลัยมหิดล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450782"/>
              </p:ext>
            </p:extLst>
          </p:nvPr>
        </p:nvGraphicFramePr>
        <p:xfrm>
          <a:off x="785813" y="2259013"/>
          <a:ext cx="7572375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2375"/>
              </a:tblGrid>
              <a:tr h="944970">
                <a:tc>
                  <a:txBody>
                    <a:bodyPr/>
                    <a:lstStyle/>
                    <a:p>
                      <a:pPr algn="ctr">
                        <a:spcBef>
                          <a:spcPct val="50000"/>
                        </a:spcBef>
                        <a:defRPr/>
                      </a:pPr>
                      <a:r>
                        <a:rPr lang="th-TH" sz="3200" b="1" dirty="0" smtClean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อัตราผลตอบแทนสะสม</a:t>
                      </a:r>
                      <a:r>
                        <a:rPr lang="th-TH" sz="3200" b="1" baseline="0" dirty="0" smtClean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5 ปี                                                     </a:t>
                      </a:r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(1 ก.ค.49 - 31 ธ.ค.56)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4" marB="45724">
                    <a:solidFill>
                      <a:srgbClr val="0070C0"/>
                    </a:solidFill>
                  </a:tcPr>
                </a:tc>
              </a:tr>
              <a:tr h="2941230">
                <a:tc>
                  <a:txBody>
                    <a:bodyPr/>
                    <a:lstStyle/>
                    <a:p>
                      <a:pPr eaLnBrk="1" hangingPunct="1">
                        <a:buFontTx/>
                        <a:buNone/>
                      </a:pP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</a:t>
                      </a:r>
                      <a:r>
                        <a:rPr lang="th-TH" sz="2800" u="sng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นโยบายการลงทุน</a:t>
                      </a:r>
                      <a:r>
                        <a:rPr lang="th-TH" sz="2800" u="none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             </a:t>
                      </a:r>
                      <a:r>
                        <a:rPr lang="th-TH" sz="2800" u="sng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อัตราผลตอบแทน (%)</a:t>
                      </a:r>
                      <a:endParaRPr lang="th-TH" sz="2800" b="1" u="sng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</a:t>
                      </a:r>
                      <a:r>
                        <a:rPr lang="th-TH" sz="2800" b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กองทุนเปิดทหารไทยธนรัฐ                               9.72</a:t>
                      </a:r>
                      <a:r>
                        <a:rPr lang="th-TH" sz="2800" b="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th-TH" sz="2800" b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800" b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- กองทุนเปิดทหารไทยธนบดี                              8.88  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800" b="0" baseline="0" dirty="0" smtClean="0">
                          <a:solidFill>
                            <a:srgbClr val="FF66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- กองทุนเปิด 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SET 50                                    </a:t>
                      </a:r>
                      <a:r>
                        <a:rPr kumimoji="0" lang="th-TH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147.38  </a:t>
                      </a:r>
                      <a:endParaRPr lang="en-US" sz="2800" b="0" baseline="0" dirty="0" smtClean="0">
                        <a:solidFill>
                          <a:srgbClr val="FF66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en-US" sz="2800" b="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800" b="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</a:t>
                      </a:r>
                      <a:r>
                        <a:rPr lang="th-TH" sz="2800" b="0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กองทุนเปิด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JUMBO 25</a:t>
                      </a:r>
                      <a:r>
                        <a:rPr kumimoji="0" lang="th-TH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                135.39   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b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 </a:t>
                      </a:r>
                      <a:r>
                        <a:rPr lang="th-TH" sz="2000" b="0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..ผลการดำเนินงานในอดีตมิได้เป็นสิ่งยืนยันถึงผลการดำเนินงานในอนาคต..</a:t>
                      </a: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th-TH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  </a:t>
                      </a:r>
                      <a:r>
                        <a:rPr lang="th-TH" sz="20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“การลงทุนมีความเสี่ยงผู้ลงทุนควรศึกษาข้อมูลการลงทุน ก่อนตัดสินใจลงทุน”</a:t>
                      </a:r>
                    </a:p>
                  </a:txBody>
                  <a:tcPr marT="45724" marB="45724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92873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44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41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itle 5"/>
          <p:cNvSpPr>
            <a:spLocks noGrp="1"/>
          </p:cNvSpPr>
          <p:nvPr>
            <p:ph type="title"/>
          </p:nvPr>
        </p:nvSpPr>
        <p:spPr>
          <a:xfrm>
            <a:off x="1143000" y="1285875"/>
            <a:ext cx="6858000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4000" b="1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กองทุนสำรองเลี้ยงชีพมหาวิทยาลัยมหิดล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255224"/>
              </p:ext>
            </p:extLst>
          </p:nvPr>
        </p:nvGraphicFramePr>
        <p:xfrm>
          <a:off x="571500" y="2259013"/>
          <a:ext cx="8072438" cy="2255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2438"/>
              </a:tblGrid>
              <a:tr h="579201">
                <a:tc>
                  <a:txBody>
                    <a:bodyPr/>
                    <a:lstStyle/>
                    <a:p>
                      <a:pPr algn="ctr" eaLnBrk="1" hangingPunct="1">
                        <a:buFontTx/>
                        <a:buNone/>
                        <a:defRPr/>
                      </a:pPr>
                      <a:r>
                        <a:rPr lang="th-TH" sz="3200" b="1" dirty="0" smtClean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การจ่ายเงินสมทบและผลประโยชน์จากเงินสมทบเมื่อพ้นสมาชิกภาพ</a:t>
                      </a:r>
                    </a:p>
                  </a:txBody>
                  <a:tcPr marL="91439" marR="91439" marT="45726" marB="45726">
                    <a:solidFill>
                      <a:srgbClr val="0070C0"/>
                    </a:solidFill>
                  </a:tcPr>
                </a:tc>
              </a:tr>
              <a:tr h="1676636">
                <a:tc>
                  <a:txBody>
                    <a:bodyPr/>
                    <a:lstStyle/>
                    <a:p>
                      <a:pPr eaLnBrk="1" hangingPunct="1">
                        <a:buFontTx/>
                        <a:buNone/>
                      </a:pP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</a:t>
                      </a:r>
                      <a:endParaRPr lang="th-TH" sz="28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</a:t>
                      </a:r>
                      <a:r>
                        <a:rPr lang="th-TH" sz="2800" dirty="0" smtClean="0">
                          <a:solidFill>
                            <a:srgbClr val="0000CC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th-TH" sz="2800" b="1" dirty="0" smtClean="0">
                        <a:solidFill>
                          <a:srgbClr val="0000CC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eaLnBrk="1" hangingPunct="1">
                        <a:buFontTx/>
                        <a:buNone/>
                      </a:pPr>
                      <a:endParaRPr lang="th-TH" sz="24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th-TH" sz="2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th-TH" sz="2800" b="1" dirty="0" smtClean="0">
                        <a:solidFill>
                          <a:srgbClr val="0000CC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1439" marR="91439" marT="45726" marB="45726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ตัวยึดเนื้อหา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3595374"/>
              </p:ext>
            </p:extLst>
          </p:nvPr>
        </p:nvGraphicFramePr>
        <p:xfrm>
          <a:off x="571500" y="2786063"/>
          <a:ext cx="8072438" cy="3808413"/>
        </p:xfrm>
        <a:graphic>
          <a:graphicData uri="http://schemas.openxmlformats.org/drawingml/2006/table">
            <a:tbl>
              <a:tblPr/>
              <a:tblGrid>
                <a:gridCol w="3351213"/>
                <a:gridCol w="4721225"/>
              </a:tblGrid>
              <a:tr h="10175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อายุการเป็นสมาชิก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อัตราส่วนเงินสมทบและผลประโยชน์จาก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เงินสมทบที่มอบแก่สมาชิก (ร้อยละ)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ไม่ถึง 2 ปี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ไม่จ่าย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ตั้งแต่ 2 ปีขึ้นไปแต่ไม่ถึง 3 ปี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ตั้งแต่ 3 ปีขึ้นไปแต่ไม่ถึง 4 ปี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ตั้งแต่ 4 ปีขึ้นไปแต่ไม่ถึง 5 ปี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ตั้งแต่ 5 ปีขึ้นไป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92873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45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29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itle 5"/>
          <p:cNvSpPr>
            <a:spLocks noGrp="1"/>
          </p:cNvSpPr>
          <p:nvPr>
            <p:ph type="title"/>
          </p:nvPr>
        </p:nvSpPr>
        <p:spPr>
          <a:xfrm>
            <a:off x="1143000" y="1285875"/>
            <a:ext cx="6858000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40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กองทุนสำรองเลี้ยงชีพมหาวิทยาลัยมหิดล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779251"/>
              </p:ext>
            </p:extLst>
          </p:nvPr>
        </p:nvGraphicFramePr>
        <p:xfrm>
          <a:off x="571500" y="2071688"/>
          <a:ext cx="8072438" cy="424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2438"/>
              </a:tblGrid>
              <a:tr h="593093">
                <a:tc>
                  <a:txBody>
                    <a:bodyPr/>
                    <a:lstStyle/>
                    <a:p>
                      <a:pPr algn="ctr" eaLnBrk="1" hangingPunct="1">
                        <a:buFontTx/>
                        <a:buNone/>
                        <a:defRPr/>
                      </a:pPr>
                      <a:r>
                        <a:rPr lang="th-TH" sz="3200" b="1" dirty="0" smtClean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การจ่ายเงินสมทบและผลประโยชน์จากเงินสมทบเมื่อพ้นสมาชิกภาพ</a:t>
                      </a:r>
                    </a:p>
                  </a:txBody>
                  <a:tcPr marL="91439" marR="91439" marT="45724" marB="45724">
                    <a:solidFill>
                      <a:srgbClr val="0070C0"/>
                    </a:solidFill>
                  </a:tcPr>
                </a:tc>
              </a:tr>
              <a:tr h="3648707">
                <a:tc>
                  <a:txBody>
                    <a:bodyPr/>
                    <a:lstStyle/>
                    <a:p>
                      <a:pPr eaLnBrk="1" hangingPunct="1">
                        <a:buFontTx/>
                        <a:buNone/>
                      </a:pP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</a:t>
                      </a:r>
                      <a:endParaRPr lang="th-TH" sz="28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</a:t>
                      </a:r>
                      <a:r>
                        <a:rPr lang="th-TH" sz="2800" dirty="0" smtClean="0">
                          <a:solidFill>
                            <a:srgbClr val="0000CC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th-TH" sz="2800" b="1" dirty="0" smtClean="0">
                        <a:solidFill>
                          <a:srgbClr val="0000CC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eaLnBrk="1" hangingPunct="1">
                        <a:buFontTx/>
                        <a:buNone/>
                      </a:pPr>
                      <a:endParaRPr lang="th-TH" sz="24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th-TH" sz="2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th-TH" sz="2800" b="1" dirty="0" smtClean="0">
                        <a:solidFill>
                          <a:srgbClr val="0000CC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1439" marR="91439" marT="45724" marB="45724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588" name="Rectangle 6"/>
          <p:cNvSpPr>
            <a:spLocks noChangeArrowheads="1"/>
          </p:cNvSpPr>
          <p:nvPr/>
        </p:nvSpPr>
        <p:spPr bwMode="auto">
          <a:xfrm>
            <a:off x="571500" y="2817813"/>
            <a:ext cx="80010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b="1" dirty="0">
                <a:solidFill>
                  <a:schemeClr val="accent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</a:t>
            </a:r>
            <a:r>
              <a:rPr lang="th-TH" sz="2400" b="1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กรณีเป็นสมาชิกไม่ถึง 5 ปี จะได้รับเงินสมทบและผลประโยชน์ของเงินสมทบ</a:t>
            </a:r>
            <a:r>
              <a:rPr lang="th-TH" sz="2400" b="1" u="sng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เต็มจำนวน</a:t>
            </a:r>
            <a:r>
              <a:rPr lang="th-TH" sz="2400" b="1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2400" b="1" dirty="0" smtClean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sz="2400" b="1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ต่อเมื่อ</a:t>
            </a:r>
          </a:p>
          <a:p>
            <a:pPr eaLnBrk="1" hangingPunct="1"/>
            <a:r>
              <a:rPr lang="th-TH" sz="24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		       </a:t>
            </a:r>
            <a:r>
              <a:rPr lang="th-TH" sz="2400" dirty="0" smtClean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th-TH" sz="24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ตาย			 	         </a:t>
            </a:r>
          </a:p>
          <a:p>
            <a:pPr eaLnBrk="1" hangingPunct="1"/>
            <a:r>
              <a:rPr lang="th-TH" sz="24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		       - ทุพพลภาพ</a:t>
            </a:r>
          </a:p>
          <a:p>
            <a:pPr eaLnBrk="1" hangingPunct="1"/>
            <a:r>
              <a:rPr lang="th-TH" sz="24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		       - เกษียณอายุ</a:t>
            </a:r>
          </a:p>
          <a:p>
            <a:pPr eaLnBrk="1" hangingPunct="1"/>
            <a:r>
              <a:rPr lang="th-TH" sz="24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		       - วิกลจริต เสมือนไร้ความสามารถ หรือไร้ความสามารถ</a:t>
            </a:r>
          </a:p>
          <a:p>
            <a:pPr eaLnBrk="1" hangingPunct="1"/>
            <a:r>
              <a:rPr lang="th-TH" sz="24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		       - ถูกเลิกจ้างโดยไม่ได้กระทำผิดระเบียบข้อบังคับการทำงาน</a:t>
            </a:r>
          </a:p>
          <a:p>
            <a:pPr eaLnBrk="1" hangingPunct="1"/>
            <a:r>
              <a:rPr lang="th-TH" sz="24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		       - กองทุนเลิก</a:t>
            </a:r>
          </a:p>
        </p:txBody>
      </p:sp>
      <p:pic>
        <p:nvPicPr>
          <p:cNvPr id="24589" name="imgb" descr="28-1-51-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4643438"/>
            <a:ext cx="2189163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92873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46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4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itle 5"/>
          <p:cNvSpPr>
            <a:spLocks noGrp="1"/>
          </p:cNvSpPr>
          <p:nvPr>
            <p:ph type="title"/>
          </p:nvPr>
        </p:nvSpPr>
        <p:spPr>
          <a:xfrm>
            <a:off x="1143000" y="1285875"/>
            <a:ext cx="6858000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40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กองทุนสำรองเลี้ยงชีพมหาวิทยาลัยมหิดล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834514"/>
              </p:ext>
            </p:extLst>
          </p:nvPr>
        </p:nvGraphicFramePr>
        <p:xfrm>
          <a:off x="571500" y="2259013"/>
          <a:ext cx="8072438" cy="424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2438"/>
              </a:tblGrid>
              <a:tr h="593093">
                <a:tc>
                  <a:txBody>
                    <a:bodyPr/>
                    <a:lstStyle/>
                    <a:p>
                      <a:pPr algn="ctr" eaLnBrk="1" hangingPunct="1">
                        <a:buFontTx/>
                        <a:buNone/>
                        <a:defRPr/>
                      </a:pPr>
                      <a:r>
                        <a:rPr lang="th-TH" sz="3200" b="1" dirty="0" smtClean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ข้อดีของการเป็นสมาชิกกองทุนสำรองเลี้ยงชีพ</a:t>
                      </a:r>
                    </a:p>
                  </a:txBody>
                  <a:tcPr marL="91439" marR="91439" marT="45724" marB="45724">
                    <a:solidFill>
                      <a:srgbClr val="0070C0"/>
                    </a:solidFill>
                  </a:tcPr>
                </a:tc>
              </a:tr>
              <a:tr h="3648707">
                <a:tc>
                  <a:txBody>
                    <a:bodyPr/>
                    <a:lstStyle/>
                    <a:p>
                      <a:pPr eaLnBrk="1" hangingPunct="1">
                        <a:buFontTx/>
                        <a:buNone/>
                      </a:pP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</a:t>
                      </a:r>
                      <a:endParaRPr lang="th-TH" sz="28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</a:t>
                      </a:r>
                      <a:r>
                        <a:rPr lang="th-TH" sz="2800" dirty="0" smtClean="0">
                          <a:solidFill>
                            <a:srgbClr val="0000CC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th-TH" sz="2800" b="1" dirty="0" smtClean="0">
                        <a:solidFill>
                          <a:srgbClr val="0000CC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eaLnBrk="1" hangingPunct="1">
                        <a:buFontTx/>
                        <a:buNone/>
                      </a:pPr>
                      <a:endParaRPr lang="th-TH" sz="24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th-TH" sz="2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th-TH" sz="2800" b="1" dirty="0" smtClean="0">
                        <a:solidFill>
                          <a:srgbClr val="0000CC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1439" marR="91439" marT="45724" marB="45724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5612" name="Rectangle 6"/>
          <p:cNvSpPr>
            <a:spLocks noChangeArrowheads="1"/>
          </p:cNvSpPr>
          <p:nvPr/>
        </p:nvSpPr>
        <p:spPr bwMode="auto">
          <a:xfrm>
            <a:off x="571500" y="2817813"/>
            <a:ext cx="80010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b="1" dirty="0">
                <a:solidFill>
                  <a:schemeClr val="accent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2400" dirty="0" smtClean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th-TH" sz="24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มีหลักประกันที่มั่นคงของชีวิตเมื่อพ้นจากงาน   </a:t>
            </a:r>
          </a:p>
          <a:p>
            <a:pPr eaLnBrk="1" hangingPunct="1"/>
            <a:r>
              <a:rPr lang="th-TH" sz="24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2. ได้รู้จักวินัยในการออมด้วยตนเองว่าต้องออมเป็นประจำทุกๆ เดือน</a:t>
            </a:r>
          </a:p>
          <a:p>
            <a:pPr eaLnBrk="1" hangingPunct="1"/>
            <a:r>
              <a:rPr lang="th-TH" sz="24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3. ได้รับเงินสมทบจากมหาวิทยาลัยหรือส่วนงานจำนวนเท่ากับเงินออม</a:t>
            </a:r>
          </a:p>
          <a:p>
            <a:pPr eaLnBrk="1" hangingPunct="1"/>
            <a:r>
              <a:rPr lang="th-TH" sz="24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4. ได้รับสิทธิประโยชน์ทางภาษี 3 ชั้น</a:t>
            </a:r>
          </a:p>
          <a:p>
            <a:pPr eaLnBrk="1" hangingPunct="1"/>
            <a:r>
              <a:rPr lang="th-TH" sz="24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- เงินสะสมได้รับการลดหย่อนและยกเว้นภาษีเงินได้ </a:t>
            </a:r>
          </a:p>
          <a:p>
            <a:pPr algn="thaiDist" eaLnBrk="1" hangingPunct="1"/>
            <a:r>
              <a:rPr lang="th-TH" sz="24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- ผลประโยชน์ที่เกิดจากการลงทุนในกองทุนได้รับการยกเว้นภาษี</a:t>
            </a:r>
          </a:p>
          <a:p>
            <a:pPr algn="thaiDist" eaLnBrk="1" hangingPunct="1"/>
            <a:r>
              <a:rPr lang="th-TH" sz="2400" dirty="0">
                <a:solidFill>
                  <a:srgbClr val="00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- ได้รับเงินก้อนปลอดภาษีเมื่อเกษียณฯ (ต้องเป็นสมาชิกไม่น้อยกว่า 5 ปี)</a:t>
            </a:r>
            <a:endParaRPr lang="th-TH" sz="1000" dirty="0">
              <a:solidFill>
                <a:srgbClr val="003399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 eaLnBrk="1" hangingPunct="1"/>
            <a:endParaRPr lang="th-TH" sz="2400" dirty="0">
              <a:solidFill>
                <a:srgbClr val="003399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 eaLnBrk="1" hangingPunct="1"/>
            <a:r>
              <a:rPr lang="th-TH" sz="2400" b="1" u="sng" dirty="0">
                <a:solidFill>
                  <a:srgbClr val="66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ติดตามรายละเอียดเพิ่มเติมได้ทาง  </a:t>
            </a:r>
            <a:r>
              <a:rPr lang="th-TH" b="1" u="sng" dirty="0" err="1">
                <a:solidFill>
                  <a:srgbClr val="6600FF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2"/>
              </a:rPr>
              <a:t>www</a:t>
            </a:r>
            <a:r>
              <a:rPr lang="th-TH" b="1" u="sng" dirty="0">
                <a:solidFill>
                  <a:srgbClr val="6600FF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2"/>
              </a:rPr>
              <a:t>.</a:t>
            </a:r>
            <a:r>
              <a:rPr lang="en-US" b="1" u="sng" dirty="0">
                <a:solidFill>
                  <a:srgbClr val="6600FF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2"/>
              </a:rPr>
              <a:t>op.mahidol.ac.th/</a:t>
            </a:r>
            <a:r>
              <a:rPr lang="en-US" b="1" u="sng" dirty="0" err="1">
                <a:solidFill>
                  <a:srgbClr val="6600FF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2"/>
              </a:rPr>
              <a:t>orpr</a:t>
            </a:r>
            <a:r>
              <a:rPr lang="th-TH" sz="2400" b="1" u="sng" dirty="0">
                <a:solidFill>
                  <a:srgbClr val="66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</a:p>
        </p:txBody>
      </p:sp>
      <p:pic>
        <p:nvPicPr>
          <p:cNvPr id="25614" name="imgb" descr="22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2857500"/>
            <a:ext cx="1944688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515518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47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63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itle 5"/>
          <p:cNvSpPr>
            <a:spLocks noGrp="1"/>
          </p:cNvSpPr>
          <p:nvPr>
            <p:ph type="title"/>
          </p:nvPr>
        </p:nvSpPr>
        <p:spPr>
          <a:xfrm>
            <a:off x="2928938" y="1285875"/>
            <a:ext cx="3214687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4000" b="1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การเชิดชูเกียรติ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896496"/>
              </p:ext>
            </p:extLst>
          </p:nvPr>
        </p:nvGraphicFramePr>
        <p:xfrm>
          <a:off x="785813" y="2259013"/>
          <a:ext cx="7572375" cy="3903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2375"/>
              </a:tblGrid>
              <a:tr h="579104">
                <a:tc>
                  <a:txBody>
                    <a:bodyPr/>
                    <a:lstStyle/>
                    <a:p>
                      <a:pPr algn="ctr">
                        <a:spcBef>
                          <a:spcPct val="50000"/>
                        </a:spcBef>
                        <a:defRPr/>
                      </a:pPr>
                      <a:r>
                        <a:rPr lang="th-TH" sz="3200" b="1" dirty="0" smtClean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การคัดเลือกข้าราชการ  ลูกจ้าง และพนักงานมหาวิทยาลัยดีเด่น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9" marB="45719">
                    <a:solidFill>
                      <a:srgbClr val="0070C0"/>
                    </a:solidFill>
                  </a:tcPr>
                </a:tc>
              </a:tr>
              <a:tr h="3324558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</a:t>
                      </a:r>
                      <a:r>
                        <a:rPr lang="th-TH" sz="2400" b="1" kern="12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การคัดเลือกฯ แบ่งออกเป็น</a:t>
                      </a:r>
                      <a:r>
                        <a:rPr lang="th-TH" sz="2400" b="1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5 กลุ่ม 7 ประเภท ได้แก่</a:t>
                      </a:r>
                    </a:p>
                    <a:p>
                      <a:r>
                        <a:rPr lang="th-TH" sz="2400" b="0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         </a:t>
                      </a:r>
                      <a:r>
                        <a:rPr lang="th-TH" sz="2000" b="0" u="sng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กลุ่ม 1</a:t>
                      </a:r>
                      <a:r>
                        <a:rPr lang="th-TH" sz="2000" b="0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ข้าราชที่ดำรงตำแหน่งระดับชำนาญการขึ้นไป                             1 คน</a:t>
                      </a:r>
                    </a:p>
                    <a:p>
                      <a:r>
                        <a:rPr lang="th-TH" sz="2000" b="0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           </a:t>
                      </a:r>
                      <a:r>
                        <a:rPr lang="th-TH" sz="2000" b="0" u="sng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กลุ่ม 2</a:t>
                      </a:r>
                      <a:r>
                        <a:rPr lang="th-TH" sz="2000" b="0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ข้าราชการที่ดำรงตำแหน่งระดับต่ำกว่าชำนาญการ                      </a:t>
                      </a:r>
                      <a:r>
                        <a:rPr lang="en-US" sz="2000" b="0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0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 คน </a:t>
                      </a:r>
                    </a:p>
                    <a:p>
                      <a:r>
                        <a:rPr lang="th-TH" sz="2000" b="0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           </a:t>
                      </a:r>
                      <a:r>
                        <a:rPr lang="th-TH" sz="2000" b="0" u="sng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กลุ่ม 3</a:t>
                      </a:r>
                      <a:r>
                        <a:rPr lang="th-TH" sz="2000" b="0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ลูกจ้างประจำเงินงบประมาณ                                                1 คน</a:t>
                      </a:r>
                    </a:p>
                    <a:p>
                      <a:r>
                        <a:rPr lang="th-TH" sz="2000" b="0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           </a:t>
                      </a:r>
                      <a:r>
                        <a:rPr lang="th-TH" sz="2000" b="0" u="sng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กลุ่ม 4</a:t>
                      </a:r>
                      <a:r>
                        <a:rPr lang="th-TH" sz="2000" b="0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ลูกจ้างประจำเงินนอกงบประมาณ</a:t>
                      </a:r>
                    </a:p>
                    <a:p>
                      <a:r>
                        <a:rPr lang="th-TH" sz="2000" b="0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                     - ประเภทตำแหน่งเหมือนข้าราชการ                                       1 คน</a:t>
                      </a:r>
                    </a:p>
                    <a:p>
                      <a:r>
                        <a:rPr lang="th-TH" sz="2000" b="0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                     - ประเภทตำแหน่งเหมือนลูกจ้างประจำเงินงบประมาณ                 1 คน</a:t>
                      </a:r>
                    </a:p>
                    <a:p>
                      <a:r>
                        <a:rPr lang="th-TH" sz="2000" b="0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           </a:t>
                      </a:r>
                      <a:r>
                        <a:rPr lang="th-TH" sz="2000" b="0" u="sng" kern="1200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กลุ่ม 5</a:t>
                      </a:r>
                      <a:r>
                        <a:rPr lang="th-TH" sz="2000" b="0" kern="1200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พนักงานมหาวิทยาลัย  </a:t>
                      </a:r>
                    </a:p>
                    <a:p>
                      <a:r>
                        <a:rPr lang="th-TH" sz="2000" b="0" kern="1200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                     - ตำแหน่งประเภทวิชาการ (นักวิจัย-อาจารย์-ผศ.)                     1 คน   </a:t>
                      </a:r>
                    </a:p>
                    <a:p>
                      <a:r>
                        <a:rPr lang="th-TH" sz="2000" b="0" kern="1200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                     - ตำแหน่งประเภทวิชาชีพหรือบริหารงานทั่วไป                        1 คน </a:t>
                      </a:r>
                      <a:endParaRPr lang="th-TH" sz="2000" b="0" dirty="0" smtClean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9" marB="45719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08730" y="6500295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48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10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itle 5"/>
          <p:cNvSpPr>
            <a:spLocks noGrp="1"/>
          </p:cNvSpPr>
          <p:nvPr>
            <p:ph type="title"/>
          </p:nvPr>
        </p:nvSpPr>
        <p:spPr>
          <a:xfrm>
            <a:off x="2928938" y="1285875"/>
            <a:ext cx="3214687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40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การเชิดชูเกียรติ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245172"/>
              </p:ext>
            </p:extLst>
          </p:nvPr>
        </p:nvGraphicFramePr>
        <p:xfrm>
          <a:off x="785813" y="2259013"/>
          <a:ext cx="7572375" cy="3903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2375"/>
              </a:tblGrid>
              <a:tr h="579104">
                <a:tc>
                  <a:txBody>
                    <a:bodyPr/>
                    <a:lstStyle/>
                    <a:p>
                      <a:pPr algn="ctr">
                        <a:spcBef>
                          <a:spcPct val="50000"/>
                        </a:spcBef>
                        <a:defRPr/>
                      </a:pPr>
                      <a:r>
                        <a:rPr lang="th-TH" sz="3200" b="1" dirty="0" smtClean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การคัดเลือกข้าราชการ  ลูกจ้าง และพนักงานมหาวิทยาลัยดีเด่น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9" marB="45719">
                    <a:solidFill>
                      <a:srgbClr val="0070C0"/>
                    </a:solidFill>
                  </a:tcPr>
                </a:tc>
              </a:tr>
              <a:tr h="3324558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400" b="1" kern="12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รางวัลสำหรับผู้ได้รับคัดเลือกใน</a:t>
                      </a:r>
                      <a:r>
                        <a:rPr lang="th-TH" sz="2400" b="1" u="sng" kern="12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ระดับมหาวิทยาลัย</a:t>
                      </a:r>
                      <a:r>
                        <a:rPr lang="th-TH" sz="2400" b="1" u="sng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400" b="1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ได้แก่</a:t>
                      </a:r>
                    </a:p>
                    <a:p>
                      <a:r>
                        <a:rPr lang="th-TH" sz="2400" b="0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         </a:t>
                      </a:r>
                      <a:r>
                        <a:rPr lang="th-TH" sz="2000" b="0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 รางวัลเข็มเชิดชูเกียรติ (ครุฑทองคำ) พร้อมใบประกาศเกียรติคุณ จากนายกรัฐมนตรี </a:t>
                      </a:r>
                    </a:p>
                    <a:p>
                      <a:r>
                        <a:rPr lang="th-TH" sz="2000" b="0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               (เฉพาะกลุ่มที่ 1 – 3)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0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           </a:t>
                      </a:r>
                      <a:r>
                        <a:rPr lang="th-TH" sz="2000" b="0" kern="1200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  รางวัล</a:t>
                      </a:r>
                      <a:r>
                        <a:rPr lang="th-TH" sz="2000" kern="12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สร้อยคอทองคำพร้อมจี้ตรามหาวิทยาลัยมหิดล มูลค่าไม่เกิน 30,000 </a:t>
                      </a:r>
                      <a:r>
                        <a:rPr lang="th-TH" sz="2000" kern="1200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บาท และ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kern="1200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                </a:t>
                      </a:r>
                      <a:r>
                        <a:rPr lang="th-TH" sz="2000" kern="12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เกียรติบัตรเชิดชูเกียรติ</a:t>
                      </a:r>
                      <a:r>
                        <a:rPr lang="th-TH" sz="2000" kern="1200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kern="12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จากมหาวิทยาลัย (ทุกกลุ่ม)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000" kern="1200" dirty="0" smtClean="0">
                        <a:solidFill>
                          <a:srgbClr val="003399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kern="12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400" b="1" kern="12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รางวัลสำหรับผู้ได้รับคัดเลือกใน</a:t>
                      </a:r>
                      <a:r>
                        <a:rPr lang="th-TH" sz="2400" b="1" u="sng" kern="12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ระดับส่วนงาน</a:t>
                      </a:r>
                      <a:r>
                        <a:rPr lang="th-TH" sz="2400" b="1" u="sng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400" b="1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ได้แก่</a:t>
                      </a:r>
                      <a:endParaRPr lang="en-US" sz="2400" kern="1200" dirty="0" smtClean="0">
                        <a:solidFill>
                          <a:srgbClr val="003399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2400" b="0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           </a:t>
                      </a:r>
                      <a:r>
                        <a:rPr lang="th-TH" sz="2000" b="0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  เกียรติบัตรเชิดชูเกียรติเป็นบุคลากรดีเด่นระดับส่วนงานจากมหาวิทยาลัย</a:t>
                      </a:r>
                    </a:p>
                    <a:p>
                      <a:r>
                        <a:rPr lang="th-TH" sz="2000" b="0" kern="12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                  (ทุกกลุ่ม)</a:t>
                      </a:r>
                      <a:endParaRPr lang="th-TH" sz="2000" b="0" dirty="0" smtClean="0">
                        <a:solidFill>
                          <a:srgbClr val="003399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9" marB="45719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00056" y="6527189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49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68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827089" y="1196979"/>
            <a:ext cx="5905500" cy="576263"/>
            <a:chOff x="295" y="831"/>
            <a:chExt cx="3810" cy="363"/>
          </a:xfrm>
        </p:grpSpPr>
        <p:sp>
          <p:nvSpPr>
            <p:cNvPr id="10290" name="AutoShape 3"/>
            <p:cNvSpPr>
              <a:spLocks noChangeArrowheads="1"/>
            </p:cNvSpPr>
            <p:nvPr/>
          </p:nvSpPr>
          <p:spPr bwMode="auto">
            <a:xfrm>
              <a:off x="295" y="831"/>
              <a:ext cx="3674" cy="363"/>
            </a:xfrm>
            <a:prstGeom prst="flowChartAlternateProcess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291" name="Rectangle 4"/>
            <p:cNvSpPr>
              <a:spLocks noChangeArrowheads="1"/>
            </p:cNvSpPr>
            <p:nvPr/>
          </p:nvSpPr>
          <p:spPr bwMode="auto">
            <a:xfrm>
              <a:off x="340" y="862"/>
              <a:ext cx="3765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th-TH" sz="36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บุคลากรประเภทต่าง ๆ ในมหาวิทยาลัย</a:t>
              </a:r>
            </a:p>
          </p:txBody>
        </p:sp>
      </p:grpSp>
      <p:sp>
        <p:nvSpPr>
          <p:cNvPr id="10243" name="AutoShape 5"/>
          <p:cNvSpPr>
            <a:spLocks noChangeArrowheads="1"/>
          </p:cNvSpPr>
          <p:nvPr/>
        </p:nvSpPr>
        <p:spPr bwMode="auto">
          <a:xfrm>
            <a:off x="4357691" y="5527681"/>
            <a:ext cx="1222375" cy="935039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endParaRPr lang="en-US" sz="1801"/>
          </a:p>
        </p:txBody>
      </p:sp>
      <p:sp>
        <p:nvSpPr>
          <p:cNvPr id="10244" name="Line 6"/>
          <p:cNvSpPr>
            <a:spLocks noChangeShapeType="1"/>
          </p:cNvSpPr>
          <p:nvPr/>
        </p:nvSpPr>
        <p:spPr bwMode="auto">
          <a:xfrm flipV="1">
            <a:off x="755654" y="4795842"/>
            <a:ext cx="8208964" cy="30164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Line 7"/>
          <p:cNvSpPr>
            <a:spLocks noChangeShapeType="1"/>
          </p:cNvSpPr>
          <p:nvPr/>
        </p:nvSpPr>
        <p:spPr bwMode="auto">
          <a:xfrm>
            <a:off x="203200" y="4803778"/>
            <a:ext cx="0" cy="28892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Line 8"/>
          <p:cNvSpPr>
            <a:spLocks noChangeShapeType="1"/>
          </p:cNvSpPr>
          <p:nvPr/>
        </p:nvSpPr>
        <p:spPr bwMode="auto">
          <a:xfrm>
            <a:off x="179389" y="4829175"/>
            <a:ext cx="504825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47" name="Group 9"/>
          <p:cNvGrpSpPr>
            <a:grpSpLocks/>
          </p:cNvGrpSpPr>
          <p:nvPr/>
        </p:nvGrpSpPr>
        <p:grpSpPr bwMode="auto">
          <a:xfrm>
            <a:off x="119069" y="3744915"/>
            <a:ext cx="979487" cy="1657351"/>
            <a:chOff x="75" y="2359"/>
            <a:chExt cx="617" cy="1044"/>
          </a:xfrm>
        </p:grpSpPr>
        <p:grpSp>
          <p:nvGrpSpPr>
            <p:cNvPr id="10285" name="Group 10"/>
            <p:cNvGrpSpPr>
              <a:grpSpLocks/>
            </p:cNvGrpSpPr>
            <p:nvPr/>
          </p:nvGrpSpPr>
          <p:grpSpPr bwMode="auto">
            <a:xfrm>
              <a:off x="110" y="3207"/>
              <a:ext cx="582" cy="196"/>
              <a:chOff x="295" y="831"/>
              <a:chExt cx="3810" cy="363"/>
            </a:xfrm>
          </p:grpSpPr>
          <p:sp>
            <p:nvSpPr>
              <p:cNvPr id="10288" name="AutoShape 11"/>
              <p:cNvSpPr>
                <a:spLocks noChangeArrowheads="1"/>
              </p:cNvSpPr>
              <p:nvPr/>
            </p:nvSpPr>
            <p:spPr bwMode="auto">
              <a:xfrm>
                <a:off x="295" y="831"/>
                <a:ext cx="3673" cy="363"/>
              </a:xfrm>
              <a:prstGeom prst="flowChartAlternateProcess">
                <a:avLst/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189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>
                <a:lvl1pPr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10289" name="Rectangle 12"/>
              <p:cNvSpPr>
                <a:spLocks noChangeArrowheads="1"/>
              </p:cNvSpPr>
              <p:nvPr/>
            </p:nvSpPr>
            <p:spPr bwMode="auto">
              <a:xfrm>
                <a:off x="340" y="862"/>
                <a:ext cx="3765" cy="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th-TH" sz="2400" b="1">
                    <a:solidFill>
                      <a:schemeClr val="bg1"/>
                    </a:solidFill>
                    <a:latin typeface="Angsana New" panose="02020603050405020304" pitchFamily="18" charset="-34"/>
                  </a:rPr>
                  <a:t>ปี 2486</a:t>
                </a:r>
              </a:p>
            </p:txBody>
          </p:sp>
        </p:grpSp>
        <p:sp>
          <p:nvSpPr>
            <p:cNvPr id="10286" name="AutoShape 13"/>
            <p:cNvSpPr>
              <a:spLocks noChangeArrowheads="1"/>
            </p:cNvSpPr>
            <p:nvPr/>
          </p:nvSpPr>
          <p:spPr bwMode="auto">
            <a:xfrm>
              <a:off x="86" y="2359"/>
              <a:ext cx="589" cy="318"/>
            </a:xfrm>
            <a:prstGeom prst="wedgeRectCallout">
              <a:avLst>
                <a:gd name="adj1" fmla="val -43889"/>
                <a:gd name="adj2" fmla="val 138366"/>
              </a:avLst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/>
              <a:endParaRPr lang="en-US" sz="1801"/>
            </a:p>
          </p:txBody>
        </p:sp>
        <p:sp>
          <p:nvSpPr>
            <p:cNvPr id="10287" name="Text Box 14"/>
            <p:cNvSpPr txBox="1">
              <a:spLocks noChangeArrowheads="1"/>
            </p:cNvSpPr>
            <p:nvPr/>
          </p:nvSpPr>
          <p:spPr bwMode="auto">
            <a:xfrm>
              <a:off x="75" y="2398"/>
              <a:ext cx="55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th-TH" sz="2000" b="1">
                  <a:solidFill>
                    <a:srgbClr val="080808"/>
                  </a:solidFill>
                  <a:latin typeface="Angsana New" panose="02020603050405020304" pitchFamily="18" charset="-34"/>
                </a:rPr>
                <a:t>ข้าราชการ</a:t>
              </a:r>
            </a:p>
          </p:txBody>
        </p:sp>
      </p:grpSp>
      <p:grpSp>
        <p:nvGrpSpPr>
          <p:cNvPr id="10248" name="Group 15"/>
          <p:cNvGrpSpPr>
            <a:grpSpLocks/>
          </p:cNvGrpSpPr>
          <p:nvPr/>
        </p:nvGrpSpPr>
        <p:grpSpPr bwMode="auto">
          <a:xfrm>
            <a:off x="1187454" y="2449513"/>
            <a:ext cx="1655764" cy="2946400"/>
            <a:chOff x="748" y="1543"/>
            <a:chExt cx="1043" cy="1856"/>
          </a:xfrm>
        </p:grpSpPr>
        <p:sp>
          <p:nvSpPr>
            <p:cNvPr id="10277" name="Line 16"/>
            <p:cNvSpPr>
              <a:spLocks noChangeShapeType="1"/>
            </p:cNvSpPr>
            <p:nvPr/>
          </p:nvSpPr>
          <p:spPr bwMode="auto">
            <a:xfrm>
              <a:off x="863" y="3029"/>
              <a:ext cx="0" cy="18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78" name="Group 17"/>
            <p:cNvGrpSpPr>
              <a:grpSpLocks/>
            </p:cNvGrpSpPr>
            <p:nvPr/>
          </p:nvGrpSpPr>
          <p:grpSpPr bwMode="auto">
            <a:xfrm>
              <a:off x="793" y="3203"/>
              <a:ext cx="998" cy="196"/>
              <a:chOff x="295" y="831"/>
              <a:chExt cx="3810" cy="363"/>
            </a:xfrm>
          </p:grpSpPr>
          <p:sp>
            <p:nvSpPr>
              <p:cNvPr id="10283" name="AutoShape 18"/>
              <p:cNvSpPr>
                <a:spLocks noChangeArrowheads="1"/>
              </p:cNvSpPr>
              <p:nvPr/>
            </p:nvSpPr>
            <p:spPr bwMode="auto">
              <a:xfrm>
                <a:off x="295" y="831"/>
                <a:ext cx="3673" cy="363"/>
              </a:xfrm>
              <a:prstGeom prst="flowChartAlternateProcess">
                <a:avLst/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189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>
                <a:lvl1pPr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10284" name="Rectangle 19"/>
              <p:cNvSpPr>
                <a:spLocks noChangeArrowheads="1"/>
              </p:cNvSpPr>
              <p:nvPr/>
            </p:nvSpPr>
            <p:spPr bwMode="auto">
              <a:xfrm>
                <a:off x="340" y="862"/>
                <a:ext cx="3765" cy="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th-TH" sz="2400" b="1">
                    <a:solidFill>
                      <a:schemeClr val="bg1"/>
                    </a:solidFill>
                    <a:latin typeface="Angsana New" panose="02020603050405020304" pitchFamily="18" charset="-34"/>
                  </a:rPr>
                  <a:t>ปี 2512 - 2522</a:t>
                </a:r>
              </a:p>
            </p:txBody>
          </p:sp>
        </p:grpSp>
        <p:sp>
          <p:nvSpPr>
            <p:cNvPr id="10279" name="AutoShape 20"/>
            <p:cNvSpPr>
              <a:spLocks noChangeArrowheads="1"/>
            </p:cNvSpPr>
            <p:nvPr/>
          </p:nvSpPr>
          <p:spPr bwMode="auto">
            <a:xfrm>
              <a:off x="748" y="1543"/>
              <a:ext cx="999" cy="1134"/>
            </a:xfrm>
            <a:prstGeom prst="wedgeRectCallout">
              <a:avLst>
                <a:gd name="adj1" fmla="val -38787"/>
                <a:gd name="adj2" fmla="val 74690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/>
              <a:endParaRPr lang="en-US" sz="1801"/>
            </a:p>
          </p:txBody>
        </p:sp>
        <p:sp>
          <p:nvSpPr>
            <p:cNvPr id="10280" name="Text Box 21"/>
            <p:cNvSpPr txBox="1">
              <a:spLocks noChangeArrowheads="1"/>
            </p:cNvSpPr>
            <p:nvPr/>
          </p:nvSpPr>
          <p:spPr bwMode="auto">
            <a:xfrm>
              <a:off x="748" y="1570"/>
              <a:ext cx="68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th-TH" sz="2000" b="1">
                  <a:solidFill>
                    <a:srgbClr val="080808"/>
                  </a:solidFill>
                  <a:latin typeface="Angsana New" panose="02020603050405020304" pitchFamily="18" charset="-34"/>
                </a:rPr>
                <a:t>- ข้าราชการ</a:t>
              </a:r>
            </a:p>
          </p:txBody>
        </p:sp>
        <p:sp>
          <p:nvSpPr>
            <p:cNvPr id="10281" name="Text Box 22"/>
            <p:cNvSpPr txBox="1">
              <a:spLocks noChangeArrowheads="1"/>
            </p:cNvSpPr>
            <p:nvPr/>
          </p:nvSpPr>
          <p:spPr bwMode="auto">
            <a:xfrm>
              <a:off x="748" y="1801"/>
              <a:ext cx="953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87313" indent="-87313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th-TH" sz="2000" b="1">
                  <a:solidFill>
                    <a:srgbClr val="000099"/>
                  </a:solidFill>
                  <a:latin typeface="Angsana New" panose="02020603050405020304" pitchFamily="18" charset="-34"/>
                </a:rPr>
                <a:t>- ลูกจ้างเงินงบประมาณ</a:t>
              </a:r>
            </a:p>
          </p:txBody>
        </p:sp>
        <p:sp>
          <p:nvSpPr>
            <p:cNvPr id="10282" name="Text Box 23"/>
            <p:cNvSpPr txBox="1">
              <a:spLocks noChangeArrowheads="1"/>
            </p:cNvSpPr>
            <p:nvPr/>
          </p:nvSpPr>
          <p:spPr bwMode="auto">
            <a:xfrm>
              <a:off x="748" y="2217"/>
              <a:ext cx="95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87313" indent="-87313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th-TH" sz="2000" b="1">
                  <a:solidFill>
                    <a:srgbClr val="660066"/>
                  </a:solidFill>
                  <a:latin typeface="Angsana New" panose="02020603050405020304" pitchFamily="18" charset="-34"/>
                </a:rPr>
                <a:t>- ลูกจ้างเงินรายได้</a:t>
              </a:r>
            </a:p>
          </p:txBody>
        </p:sp>
      </p:grpSp>
      <p:grpSp>
        <p:nvGrpSpPr>
          <p:cNvPr id="10249" name="Group 24"/>
          <p:cNvGrpSpPr>
            <a:grpSpLocks/>
          </p:cNvGrpSpPr>
          <p:nvPr/>
        </p:nvGrpSpPr>
        <p:grpSpPr bwMode="auto">
          <a:xfrm>
            <a:off x="2894021" y="3284543"/>
            <a:ext cx="1462087" cy="2106612"/>
            <a:chOff x="1823" y="2069"/>
            <a:chExt cx="921" cy="1327"/>
          </a:xfrm>
        </p:grpSpPr>
        <p:sp>
          <p:nvSpPr>
            <p:cNvPr id="10271" name="Line 25"/>
            <p:cNvSpPr>
              <a:spLocks noChangeShapeType="1"/>
            </p:cNvSpPr>
            <p:nvPr/>
          </p:nvSpPr>
          <p:spPr bwMode="auto">
            <a:xfrm>
              <a:off x="1937" y="3022"/>
              <a:ext cx="0" cy="18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72" name="Group 26"/>
            <p:cNvGrpSpPr>
              <a:grpSpLocks/>
            </p:cNvGrpSpPr>
            <p:nvPr/>
          </p:nvGrpSpPr>
          <p:grpSpPr bwMode="auto">
            <a:xfrm>
              <a:off x="1865" y="3200"/>
              <a:ext cx="582" cy="196"/>
              <a:chOff x="295" y="831"/>
              <a:chExt cx="3810" cy="363"/>
            </a:xfrm>
          </p:grpSpPr>
          <p:sp>
            <p:nvSpPr>
              <p:cNvPr id="10275" name="AutoShape 27"/>
              <p:cNvSpPr>
                <a:spLocks noChangeArrowheads="1"/>
              </p:cNvSpPr>
              <p:nvPr/>
            </p:nvSpPr>
            <p:spPr bwMode="auto">
              <a:xfrm>
                <a:off x="295" y="831"/>
                <a:ext cx="3673" cy="363"/>
              </a:xfrm>
              <a:prstGeom prst="flowChartAlternateProcess">
                <a:avLst/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189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>
                <a:lvl1pPr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10276" name="Rectangle 28"/>
              <p:cNvSpPr>
                <a:spLocks noChangeArrowheads="1"/>
              </p:cNvSpPr>
              <p:nvPr/>
            </p:nvSpPr>
            <p:spPr bwMode="auto">
              <a:xfrm>
                <a:off x="340" y="862"/>
                <a:ext cx="3765" cy="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th-TH" sz="2601" b="1">
                    <a:solidFill>
                      <a:schemeClr val="bg1"/>
                    </a:solidFill>
                    <a:latin typeface="Angsana New" panose="02020603050405020304" pitchFamily="18" charset="-34"/>
                  </a:rPr>
                  <a:t>ปี 2528</a:t>
                </a:r>
              </a:p>
            </p:txBody>
          </p:sp>
        </p:grpSp>
        <p:sp>
          <p:nvSpPr>
            <p:cNvPr id="10273" name="AutoShape 29"/>
            <p:cNvSpPr>
              <a:spLocks noChangeArrowheads="1"/>
            </p:cNvSpPr>
            <p:nvPr/>
          </p:nvSpPr>
          <p:spPr bwMode="auto">
            <a:xfrm>
              <a:off x="1848" y="2069"/>
              <a:ext cx="862" cy="590"/>
            </a:xfrm>
            <a:prstGeom prst="wedgeRectCallout">
              <a:avLst>
                <a:gd name="adj1" fmla="val -37819"/>
                <a:gd name="adj2" fmla="val 104574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/>
              <a:endParaRPr lang="en-US" sz="1801"/>
            </a:p>
          </p:txBody>
        </p:sp>
        <p:sp>
          <p:nvSpPr>
            <p:cNvPr id="10274" name="Text Box 30"/>
            <p:cNvSpPr txBox="1">
              <a:spLocks noChangeArrowheads="1"/>
            </p:cNvSpPr>
            <p:nvPr/>
          </p:nvSpPr>
          <p:spPr bwMode="auto">
            <a:xfrm>
              <a:off x="1823" y="2167"/>
              <a:ext cx="921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87313" indent="-87313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th-TH" sz="2000" b="1">
                  <a:solidFill>
                    <a:srgbClr val="336600"/>
                  </a:solidFill>
                  <a:latin typeface="Angsana New" panose="02020603050405020304" pitchFamily="18" charset="-34"/>
                </a:rPr>
                <a:t>- พนักงานม.เงินรายได้</a:t>
              </a:r>
            </a:p>
          </p:txBody>
        </p:sp>
      </p:grpSp>
      <p:grpSp>
        <p:nvGrpSpPr>
          <p:cNvPr id="10250" name="Group 31"/>
          <p:cNvGrpSpPr>
            <a:grpSpLocks/>
          </p:cNvGrpSpPr>
          <p:nvPr/>
        </p:nvGrpSpPr>
        <p:grpSpPr bwMode="auto">
          <a:xfrm>
            <a:off x="4356100" y="2982917"/>
            <a:ext cx="1893888" cy="3443288"/>
            <a:chOff x="2744" y="1888"/>
            <a:chExt cx="1193" cy="2169"/>
          </a:xfrm>
        </p:grpSpPr>
        <p:sp>
          <p:nvSpPr>
            <p:cNvPr id="10263" name="Line 32"/>
            <p:cNvSpPr>
              <a:spLocks noChangeShapeType="1"/>
            </p:cNvSpPr>
            <p:nvPr/>
          </p:nvSpPr>
          <p:spPr bwMode="auto">
            <a:xfrm>
              <a:off x="2816" y="3021"/>
              <a:ext cx="0" cy="18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64" name="Group 33"/>
            <p:cNvGrpSpPr>
              <a:grpSpLocks/>
            </p:cNvGrpSpPr>
            <p:nvPr/>
          </p:nvGrpSpPr>
          <p:grpSpPr bwMode="auto">
            <a:xfrm>
              <a:off x="2744" y="3199"/>
              <a:ext cx="907" cy="196"/>
              <a:chOff x="295" y="831"/>
              <a:chExt cx="3810" cy="363"/>
            </a:xfrm>
          </p:grpSpPr>
          <p:sp>
            <p:nvSpPr>
              <p:cNvPr id="10269" name="AutoShape 34"/>
              <p:cNvSpPr>
                <a:spLocks noChangeArrowheads="1"/>
              </p:cNvSpPr>
              <p:nvPr/>
            </p:nvSpPr>
            <p:spPr bwMode="auto">
              <a:xfrm>
                <a:off x="295" y="831"/>
                <a:ext cx="3676" cy="363"/>
              </a:xfrm>
              <a:prstGeom prst="flowChartAlternateProcess">
                <a:avLst/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189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>
                <a:lvl1pPr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10270" name="Rectangle 35"/>
              <p:cNvSpPr>
                <a:spLocks noChangeArrowheads="1"/>
              </p:cNvSpPr>
              <p:nvPr/>
            </p:nvSpPr>
            <p:spPr bwMode="auto">
              <a:xfrm>
                <a:off x="340" y="862"/>
                <a:ext cx="3765" cy="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th-TH" sz="2300" b="1">
                    <a:solidFill>
                      <a:schemeClr val="bg1"/>
                    </a:solidFill>
                  </a:rPr>
                  <a:t>ปี 2542 - 2547</a:t>
                </a:r>
              </a:p>
            </p:txBody>
          </p:sp>
        </p:grpSp>
        <p:sp>
          <p:nvSpPr>
            <p:cNvPr id="10265" name="AutoShape 36"/>
            <p:cNvSpPr>
              <a:spLocks noChangeArrowheads="1"/>
            </p:cNvSpPr>
            <p:nvPr/>
          </p:nvSpPr>
          <p:spPr bwMode="auto">
            <a:xfrm>
              <a:off x="2786" y="1888"/>
              <a:ext cx="1092" cy="788"/>
            </a:xfrm>
            <a:prstGeom prst="wedgeRectCallout">
              <a:avLst>
                <a:gd name="adj1" fmla="val -44139"/>
                <a:gd name="adj2" fmla="val 9086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/>
              <a:endParaRPr lang="en-US" sz="1801"/>
            </a:p>
          </p:txBody>
        </p:sp>
        <p:sp>
          <p:nvSpPr>
            <p:cNvPr id="10266" name="Text Box 37"/>
            <p:cNvSpPr txBox="1">
              <a:spLocks noChangeArrowheads="1"/>
            </p:cNvSpPr>
            <p:nvPr/>
          </p:nvSpPr>
          <p:spPr bwMode="auto">
            <a:xfrm>
              <a:off x="2789" y="1979"/>
              <a:ext cx="1148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87313" indent="-87313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th-TH" sz="2000" b="1">
                  <a:solidFill>
                    <a:srgbClr val="000000"/>
                  </a:solidFill>
                  <a:latin typeface="Angsana New" panose="02020603050405020304" pitchFamily="18" charset="-34"/>
                </a:rPr>
                <a:t>- พนักงานมหาวิทยาลัยเงินงบประมาณ</a:t>
              </a:r>
            </a:p>
          </p:txBody>
        </p:sp>
        <p:sp>
          <p:nvSpPr>
            <p:cNvPr id="10267" name="Text Box 38"/>
            <p:cNvSpPr txBox="1">
              <a:spLocks noChangeArrowheads="1"/>
            </p:cNvSpPr>
            <p:nvPr/>
          </p:nvSpPr>
          <p:spPr bwMode="auto">
            <a:xfrm>
              <a:off x="2744" y="3475"/>
              <a:ext cx="817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th-TH" sz="1801" b="1">
                  <a:solidFill>
                    <a:srgbClr val="000000"/>
                  </a:solidFill>
                </a:rPr>
                <a:t>- มาตรการกำหนดกำลังคนภาครัฐ (คปร.)</a:t>
              </a:r>
            </a:p>
          </p:txBody>
        </p:sp>
        <p:sp>
          <p:nvSpPr>
            <p:cNvPr id="10268" name="Text Box 39"/>
            <p:cNvSpPr txBox="1">
              <a:spLocks noChangeArrowheads="1"/>
            </p:cNvSpPr>
            <p:nvPr/>
          </p:nvSpPr>
          <p:spPr bwMode="auto">
            <a:xfrm>
              <a:off x="2789" y="2387"/>
              <a:ext cx="96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87313" indent="-87313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th-TH" sz="2000" b="1" dirty="0">
                  <a:solidFill>
                    <a:srgbClr val="CC6600"/>
                  </a:solidFill>
                  <a:latin typeface="Angsana New" panose="02020603050405020304" pitchFamily="18" charset="-34"/>
                </a:rPr>
                <a:t>- พนักงาน</a:t>
              </a:r>
              <a:r>
                <a:rPr lang="th-TH" sz="2000" b="1" dirty="0" smtClean="0">
                  <a:solidFill>
                    <a:srgbClr val="CC6600"/>
                  </a:solidFill>
                  <a:latin typeface="Angsana New" panose="02020603050405020304" pitchFamily="18" charset="-34"/>
                </a:rPr>
                <a:t>ราชการ*</a:t>
              </a:r>
              <a:endParaRPr lang="th-TH" sz="2000" b="1" dirty="0">
                <a:solidFill>
                  <a:srgbClr val="CC6600"/>
                </a:solidFill>
                <a:latin typeface="Angsana New" panose="02020603050405020304" pitchFamily="18" charset="-34"/>
              </a:endParaRPr>
            </a:p>
          </p:txBody>
        </p:sp>
      </p:grpSp>
      <p:sp>
        <p:nvSpPr>
          <p:cNvPr id="10251" name="Line 40"/>
          <p:cNvSpPr>
            <a:spLocks noChangeShapeType="1"/>
          </p:cNvSpPr>
          <p:nvPr/>
        </p:nvSpPr>
        <p:spPr bwMode="auto">
          <a:xfrm>
            <a:off x="6415088" y="4795842"/>
            <a:ext cx="0" cy="28892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52" name="Group 41"/>
          <p:cNvGrpSpPr>
            <a:grpSpLocks/>
          </p:cNvGrpSpPr>
          <p:nvPr/>
        </p:nvGrpSpPr>
        <p:grpSpPr bwMode="auto">
          <a:xfrm>
            <a:off x="6300793" y="5056191"/>
            <a:ext cx="2016127" cy="311151"/>
            <a:chOff x="295" y="831"/>
            <a:chExt cx="3810" cy="363"/>
          </a:xfrm>
        </p:grpSpPr>
        <p:sp>
          <p:nvSpPr>
            <p:cNvPr id="10261" name="AutoShape 42"/>
            <p:cNvSpPr>
              <a:spLocks noChangeArrowheads="1"/>
            </p:cNvSpPr>
            <p:nvPr/>
          </p:nvSpPr>
          <p:spPr bwMode="auto">
            <a:xfrm>
              <a:off x="295" y="831"/>
              <a:ext cx="3675" cy="363"/>
            </a:xfrm>
            <a:prstGeom prst="flowChartAlternateProcess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262" name="Rectangle 43"/>
            <p:cNvSpPr>
              <a:spLocks noChangeArrowheads="1"/>
            </p:cNvSpPr>
            <p:nvPr/>
          </p:nvSpPr>
          <p:spPr bwMode="auto">
            <a:xfrm>
              <a:off x="340" y="862"/>
              <a:ext cx="3765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th-TH" sz="2400" b="1">
                  <a:solidFill>
                    <a:schemeClr val="bg1"/>
                  </a:solidFill>
                </a:rPr>
                <a:t>17 ต.ค.50 - ปัจจุบัน</a:t>
              </a:r>
            </a:p>
          </p:txBody>
        </p:sp>
      </p:grpSp>
      <p:sp>
        <p:nvSpPr>
          <p:cNvPr id="10253" name="AutoShape 44"/>
          <p:cNvSpPr>
            <a:spLocks noChangeArrowheads="1"/>
          </p:cNvSpPr>
          <p:nvPr/>
        </p:nvSpPr>
        <p:spPr bwMode="auto">
          <a:xfrm>
            <a:off x="6156330" y="4437066"/>
            <a:ext cx="576263" cy="431801"/>
          </a:xfrm>
          <a:prstGeom prst="irregularSeal2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801">
              <a:solidFill>
                <a:srgbClr val="000000"/>
              </a:solidFill>
            </a:endParaRPr>
          </a:p>
        </p:txBody>
      </p:sp>
      <p:sp>
        <p:nvSpPr>
          <p:cNvPr id="10254" name="AutoShape 45"/>
          <p:cNvSpPr>
            <a:spLocks noChangeArrowheads="1"/>
          </p:cNvSpPr>
          <p:nvPr/>
        </p:nvSpPr>
        <p:spPr bwMode="auto">
          <a:xfrm>
            <a:off x="5902330" y="5518155"/>
            <a:ext cx="1654175" cy="935039"/>
          </a:xfrm>
          <a:prstGeom prst="flowChartAlternateProcess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endParaRPr lang="en-US" sz="1801" b="1">
              <a:solidFill>
                <a:srgbClr val="FF3300"/>
              </a:solidFill>
            </a:endParaRPr>
          </a:p>
        </p:txBody>
      </p:sp>
      <p:sp>
        <p:nvSpPr>
          <p:cNvPr id="10255" name="AutoShape 46"/>
          <p:cNvSpPr>
            <a:spLocks noChangeArrowheads="1"/>
          </p:cNvSpPr>
          <p:nvPr/>
        </p:nvSpPr>
        <p:spPr bwMode="auto">
          <a:xfrm>
            <a:off x="6588131" y="2006602"/>
            <a:ext cx="2016127" cy="2233615"/>
          </a:xfrm>
          <a:prstGeom prst="wedgeRectCallout">
            <a:avLst>
              <a:gd name="adj1" fmla="val -34486"/>
              <a:gd name="adj2" fmla="val 72884"/>
            </a:avLst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endParaRPr lang="en-US" sz="1801"/>
          </a:p>
        </p:txBody>
      </p:sp>
      <p:sp>
        <p:nvSpPr>
          <p:cNvPr id="10256" name="Text Box 47"/>
          <p:cNvSpPr txBox="1">
            <a:spLocks noChangeArrowheads="1"/>
          </p:cNvSpPr>
          <p:nvPr/>
        </p:nvSpPr>
        <p:spPr bwMode="auto">
          <a:xfrm>
            <a:off x="6548442" y="3594104"/>
            <a:ext cx="18399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7313" indent="-873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h-TH" sz="2000" b="1">
                <a:solidFill>
                  <a:srgbClr val="660066"/>
                </a:solidFill>
                <a:latin typeface="Angsana New" panose="02020603050405020304" pitchFamily="18" charset="-34"/>
              </a:rPr>
              <a:t>- ลูกจ้าง ประเภทต่าง ๆ</a:t>
            </a:r>
          </a:p>
        </p:txBody>
      </p:sp>
      <p:sp>
        <p:nvSpPr>
          <p:cNvPr id="10257" name="Text Box 48"/>
          <p:cNvSpPr txBox="1">
            <a:spLocks noChangeArrowheads="1"/>
          </p:cNvSpPr>
          <p:nvPr/>
        </p:nvSpPr>
        <p:spPr bwMode="auto">
          <a:xfrm>
            <a:off x="6565905" y="2867029"/>
            <a:ext cx="20383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7313" indent="-873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h-TH" sz="2000" b="1">
                <a:solidFill>
                  <a:srgbClr val="336600"/>
                </a:solidFill>
                <a:latin typeface="Angsana New" panose="02020603050405020304" pitchFamily="18" charset="-34"/>
              </a:rPr>
              <a:t>- พนักงานมหาวิทยาลัย   ชื่อส่วนงาน (เงินรายได้)</a:t>
            </a:r>
          </a:p>
        </p:txBody>
      </p:sp>
      <p:sp>
        <p:nvSpPr>
          <p:cNvPr id="10258" name="Text Box 49"/>
          <p:cNvSpPr txBox="1">
            <a:spLocks noChangeArrowheads="1"/>
          </p:cNvSpPr>
          <p:nvPr/>
        </p:nvSpPr>
        <p:spPr bwMode="auto">
          <a:xfrm>
            <a:off x="6586543" y="1987552"/>
            <a:ext cx="208915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7313" indent="-873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h-TH" sz="2000" b="1">
                <a:solidFill>
                  <a:srgbClr val="000000"/>
                </a:solidFill>
                <a:latin typeface="Angsana New" panose="02020603050405020304" pitchFamily="18" charset="-34"/>
              </a:rPr>
              <a:t>- พนักงานมหาวิทยาลัยตาม พ.ร.บ. ม.มหิดล พ.ศ.2550 (เงินงบประมาณ)</a:t>
            </a:r>
          </a:p>
        </p:txBody>
      </p:sp>
      <p:sp>
        <p:nvSpPr>
          <p:cNvPr id="10259" name="Text Box 50"/>
          <p:cNvSpPr txBox="1">
            <a:spLocks noChangeArrowheads="1"/>
          </p:cNvSpPr>
          <p:nvPr/>
        </p:nvSpPr>
        <p:spPr bwMode="auto">
          <a:xfrm>
            <a:off x="5986464" y="5668966"/>
            <a:ext cx="1441451" cy="707886"/>
          </a:xfrm>
          <a:prstGeom prst="rect">
            <a:avLst/>
          </a:prstGeom>
          <a:solidFill>
            <a:srgbClr val="FF99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h-TH" sz="2000" b="1">
                <a:solidFill>
                  <a:srgbClr val="000000"/>
                </a:solidFill>
                <a:latin typeface="Angsana New" panose="02020603050405020304" pitchFamily="18" charset="-34"/>
              </a:rPr>
              <a:t>การเปลี่ยนเป็น    ม.ในกำกับของรัฐ</a:t>
            </a:r>
          </a:p>
        </p:txBody>
      </p:sp>
      <p:sp>
        <p:nvSpPr>
          <p:cNvPr id="10260" name="WordArt 51"/>
          <p:cNvSpPr>
            <a:spLocks noChangeArrowheads="1" noChangeShapeType="1" noTextEdit="1"/>
          </p:cNvSpPr>
          <p:nvPr/>
        </p:nvSpPr>
        <p:spPr bwMode="auto">
          <a:xfrm>
            <a:off x="6292858" y="3324230"/>
            <a:ext cx="223839" cy="24923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ngsana New" panose="02020603050405020304" pitchFamily="18" charset="-34"/>
              </a:rPr>
              <a:t>=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9DD7E-3289-44C3-BFB0-9EC58CB8BD30}" type="slidenum">
              <a:rPr lang="th-TH" smtClean="0"/>
              <a:pPr/>
              <a:t>5</a:t>
            </a:fld>
            <a:endParaRPr lang="th-TH"/>
          </a:p>
        </p:txBody>
      </p:sp>
      <p:sp>
        <p:nvSpPr>
          <p:cNvPr id="3" name="TextBox 2"/>
          <p:cNvSpPr txBox="1"/>
          <p:nvPr/>
        </p:nvSpPr>
        <p:spPr>
          <a:xfrm>
            <a:off x="542142" y="5964242"/>
            <a:ext cx="2545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dirty="0" smtClean="0">
                <a:solidFill>
                  <a:schemeClr val="accent6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*ปัจจุบันไม่มีพนักงานราชการ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37432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5"/>
          <p:cNvSpPr>
            <a:spLocks noGrp="1"/>
          </p:cNvSpPr>
          <p:nvPr>
            <p:ph type="title"/>
          </p:nvPr>
        </p:nvSpPr>
        <p:spPr>
          <a:xfrm>
            <a:off x="2928938" y="1285875"/>
            <a:ext cx="3214687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4000" b="1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การเชิดชูเกียรติ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195615"/>
              </p:ext>
            </p:extLst>
          </p:nvPr>
        </p:nvGraphicFramePr>
        <p:xfrm>
          <a:off x="785813" y="2259013"/>
          <a:ext cx="7572375" cy="3903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2375"/>
              </a:tblGrid>
              <a:tr h="579104">
                <a:tc>
                  <a:txBody>
                    <a:bodyPr/>
                    <a:lstStyle/>
                    <a:p>
                      <a:pPr algn="ctr">
                        <a:spcBef>
                          <a:spcPct val="50000"/>
                        </a:spcBef>
                        <a:defRPr/>
                      </a:pPr>
                      <a:r>
                        <a:rPr lang="th-TH" sz="3200" b="1" dirty="0" smtClean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เครื่องราชอิสริยาภรณ์พนักงานมหาวิทยาลัย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9" marB="45719">
                    <a:solidFill>
                      <a:srgbClr val="0070C0"/>
                    </a:solidFill>
                  </a:tcPr>
                </a:tc>
              </a:tr>
              <a:tr h="3324558">
                <a:tc>
                  <a:txBody>
                    <a:bodyPr/>
                    <a:lstStyle/>
                    <a:p>
                      <a:pPr marL="533400" indent="-533400" eaLnBrk="1" hangingPunct="1"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</a:t>
                      </a:r>
                    </a:p>
                    <a:p>
                      <a:pPr marL="533400" indent="-533400" eaLnBrk="1" hangingPunct="1"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 พนักงานมหาวิทยาลัย (เงินงบประมาณ)</a:t>
                      </a:r>
                      <a:r>
                        <a:rPr lang="th-TH" sz="20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มีสิทธิเสนอขอรับพระราชทาน</a:t>
                      </a:r>
                    </a:p>
                    <a:p>
                      <a:pPr marL="533400" indent="-533400" eaLnBrk="1" hangingPunct="1"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เครื่องราชอิสริยาภรณ์ โดยใช้หลักเกณฑ์ตามร่างบัญชีที่ 18</a:t>
                      </a:r>
                    </a:p>
                    <a:p>
                      <a:pPr marL="533400" indent="-533400" eaLnBrk="1" hangingPunct="1"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 </a:t>
                      </a:r>
                      <a:r>
                        <a:rPr lang="th-TH" sz="2400" u="sng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คุณสมบัติ</a:t>
                      </a:r>
                    </a:p>
                    <a:p>
                      <a:pPr marL="533400" indent="-533400" eaLnBrk="1" hangingPunct="1">
                        <a:lnSpc>
                          <a:spcPct val="80000"/>
                        </a:lnSpc>
                        <a:buFontTx/>
                        <a:buNone/>
                      </a:pPr>
                      <a:endParaRPr lang="th-TH" sz="2400" u="sng" dirty="0" smtClean="0">
                        <a:solidFill>
                          <a:srgbClr val="003399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533400" indent="-533400" eaLnBrk="1" hangingPunct="1"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kumimoji="0" lang="th-TH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  <a:sym typeface="Wingdings" pitchFamily="2" charset="2"/>
                        </a:rPr>
                        <a:t>                    </a:t>
                      </a:r>
                      <a:r>
                        <a:rPr kumimoji="0" lang="th-TH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  <a:sym typeface="Wingdings" pitchFamily="2" charset="2"/>
                        </a:rPr>
                        <a:t> 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ต้องปฏิบัติงานติดต่อกันมาเป็นระยะเวลาไม่น้อยกว่า 5 ปี </a:t>
                      </a:r>
                    </a:p>
                    <a:p>
                      <a:pPr marL="1714500" lvl="3" indent="-342900" ea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(นับถึงวันที่ 5 ตุลาคมของปีที่จะเสนอขอพระราชทาน ฯ)</a:t>
                      </a:r>
                      <a:r>
                        <a:rPr lang="th-TH" sz="24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</a:p>
                    <a:p>
                      <a:pPr marL="1714500" lvl="3" indent="-342900" ea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th-TH" sz="24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</a:t>
                      </a:r>
                    </a:p>
                    <a:p>
                      <a:pPr marL="1714500" lvl="3" indent="-342900" ea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kumimoji="0" lang="th-TH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  <a:sym typeface="Wingdings" pitchFamily="2" charset="2"/>
                        </a:rPr>
                        <a:t> 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มีวุฒิปริญญาตรีขึ้นไป  หรือได้รับเงินเดือนขั้นต่ำของวุฒิ</a:t>
                      </a:r>
                    </a:p>
                    <a:p>
                      <a:pPr marL="1714500" lvl="3" indent="-342900" ea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ปริญญาตรีขึ้นไป</a:t>
                      </a:r>
                    </a:p>
                  </a:txBody>
                  <a:tcPr marT="45719" marB="45719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80965" y="6495522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50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29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itle 5"/>
          <p:cNvSpPr>
            <a:spLocks noGrp="1"/>
          </p:cNvSpPr>
          <p:nvPr>
            <p:ph type="title"/>
          </p:nvPr>
        </p:nvSpPr>
        <p:spPr>
          <a:xfrm>
            <a:off x="2928938" y="1196752"/>
            <a:ext cx="3214687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40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การเชิดชูเกียรติ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750381"/>
              </p:ext>
            </p:extLst>
          </p:nvPr>
        </p:nvGraphicFramePr>
        <p:xfrm>
          <a:off x="785813" y="1916832"/>
          <a:ext cx="7572375" cy="1211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2375"/>
              </a:tblGrid>
              <a:tr h="579485">
                <a:tc>
                  <a:txBody>
                    <a:bodyPr/>
                    <a:lstStyle/>
                    <a:p>
                      <a:pPr algn="ctr">
                        <a:spcBef>
                          <a:spcPct val="50000"/>
                        </a:spcBef>
                        <a:defRPr/>
                      </a:pPr>
                      <a:r>
                        <a:rPr lang="th-TH" sz="3200" b="1" dirty="0" smtClean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เครื่องราชอิสริยาภรณ์พนักงานมหาวิทยาลัย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49" marB="45749">
                    <a:solidFill>
                      <a:srgbClr val="0070C0"/>
                    </a:solidFill>
                  </a:tcPr>
                </a:tc>
              </a:tr>
              <a:tr h="631777">
                <a:tc>
                  <a:txBody>
                    <a:bodyPr/>
                    <a:lstStyle/>
                    <a:p>
                      <a:pPr marL="533400" indent="-533400" eaLnBrk="1" hangingPunct="1"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</a:t>
                      </a:r>
                    </a:p>
                  </a:txBody>
                  <a:tcPr marT="45749" marB="45749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229795"/>
              </p:ext>
            </p:extLst>
          </p:nvPr>
        </p:nvGraphicFramePr>
        <p:xfrm>
          <a:off x="785813" y="2505794"/>
          <a:ext cx="7572376" cy="2330528"/>
        </p:xfrm>
        <a:graphic>
          <a:graphicData uri="http://schemas.openxmlformats.org/drawingml/2006/table">
            <a:tbl>
              <a:tblPr/>
              <a:tblGrid>
                <a:gridCol w="2524125"/>
                <a:gridCol w="2524126"/>
                <a:gridCol w="2524125"/>
              </a:tblGrid>
              <a:tr h="51810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หลักเกณฑ์ตาม (ร่าง) บัญชีที่ 18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5B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457154"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ตำแหน่ง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3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เริ่มต้นขอ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3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เลื่อนชั้นตราได้ถึง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406738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ไม่ใช่สายวิชาการ 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เบจ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มา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ภรณ์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มงกุฎไทย  (บ.ม.)           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จัตุรถาภรณ์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ช้างเผือก   (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จ.ช.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     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FF"/>
                    </a:solidFill>
                  </a:tcPr>
                </a:tc>
              </a:tr>
              <a:tr h="401383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หัวหน้างาน/ผู้อำนวยการ         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จัตุรถาภรณ์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มงกุฎไทย  (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จ.ม.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                    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ตริตา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ภรณ์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มงกุฎไทย   (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ต.ม.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                      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FF"/>
                    </a:solidFill>
                  </a:tcPr>
                </a:tc>
              </a:tr>
              <a:tr h="547067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อาจารย์ / ผู้ช่วยศาสตราจารย์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จัตุรถาภรณ์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ช้างเผือก   (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จ.ช.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                    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ทวีติยา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ภรณ์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มงกุฎไทย (ท.ม.)                       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FF"/>
                    </a:solidFill>
                  </a:tcPr>
                </a:tc>
              </a:tr>
            </a:tbl>
          </a:graphicData>
        </a:graphic>
      </p:graphicFrame>
      <p:sp>
        <p:nvSpPr>
          <p:cNvPr id="29732" name="Rectangle 5"/>
          <p:cNvSpPr>
            <a:spLocks noChangeArrowheads="1"/>
          </p:cNvSpPr>
          <p:nvPr/>
        </p:nvSpPr>
        <p:spPr bwMode="auto">
          <a:xfrm>
            <a:off x="2928938" y="5636416"/>
            <a:ext cx="3643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sz="20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*การเลื่อนชั้นตราต้องเว้นระยะไม่น้อยกว่า 5 ปี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227414"/>
              </p:ext>
            </p:extLst>
          </p:nvPr>
        </p:nvGraphicFramePr>
        <p:xfrm>
          <a:off x="785813" y="4729882"/>
          <a:ext cx="7572376" cy="428625"/>
        </p:xfrm>
        <a:graphic>
          <a:graphicData uri="http://schemas.openxmlformats.org/drawingml/2006/table">
            <a:tbl>
              <a:tblPr/>
              <a:tblGrid>
                <a:gridCol w="2524125"/>
                <a:gridCol w="2524126"/>
                <a:gridCol w="2524125"/>
              </a:tblGrid>
              <a:tr h="428625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รองศาสตราจารย์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ตริตา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ภรณ์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มงกุฎไทย    (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ต.ม.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                    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ปรมาภรณ์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มงกุฎไทย   (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ป.ม.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                       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231668"/>
              </p:ext>
            </p:extLst>
          </p:nvPr>
        </p:nvGraphicFramePr>
        <p:xfrm>
          <a:off x="785813" y="5158507"/>
          <a:ext cx="7572376" cy="428625"/>
        </p:xfrm>
        <a:graphic>
          <a:graphicData uri="http://schemas.openxmlformats.org/drawingml/2006/table">
            <a:tbl>
              <a:tblPr/>
              <a:tblGrid>
                <a:gridCol w="2524125"/>
                <a:gridCol w="2524126"/>
                <a:gridCol w="2524125"/>
              </a:tblGrid>
              <a:tr h="428625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ศาสตราจารย์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ทวีติยา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ภรณ์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มงกุฎไทย  (ท.ม.)                    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ปรมาภรณ์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ช้างเผือก    (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ป.ช.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                       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7405" y="6561789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51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9065" y="6036466"/>
            <a:ext cx="84249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smtClean="0">
                <a:solidFill>
                  <a:srgbClr val="2F0DF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พนักงานที่เปลี่ยนสถานภาพจากข้าราชการมีสิทธิได้รับเครื่องราช ฯ ต่อไปตามเกณฑ์ของข้าราชการในตำแหน่งเดิม</a:t>
            </a:r>
          </a:p>
          <a:p>
            <a:r>
              <a:rPr lang="th-TH" sz="2000" b="1" dirty="0" smtClean="0">
                <a:solidFill>
                  <a:srgbClr val="2F0DF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ก่อนเปลี่ยนสถานภาพ</a:t>
            </a:r>
            <a:endParaRPr lang="en-US" sz="2000" b="1">
              <a:solidFill>
                <a:srgbClr val="2F0DF9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5669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itle 5"/>
          <p:cNvSpPr>
            <a:spLocks noGrp="1"/>
          </p:cNvSpPr>
          <p:nvPr>
            <p:ph type="title"/>
          </p:nvPr>
        </p:nvSpPr>
        <p:spPr>
          <a:xfrm>
            <a:off x="2643188" y="1285875"/>
            <a:ext cx="3786187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4000" b="1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เครื่องแบบพิธีการ</a:t>
            </a:r>
          </a:p>
        </p:txBody>
      </p:sp>
      <p:pic>
        <p:nvPicPr>
          <p:cNvPr id="4096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2786063"/>
            <a:ext cx="2143125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025" y="5043488"/>
            <a:ext cx="2228850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2000250"/>
            <a:ext cx="1571625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8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1285875"/>
            <a:ext cx="2000250" cy="505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9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285875"/>
            <a:ext cx="2143125" cy="507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09601" y="6489511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52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94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itle 5"/>
          <p:cNvSpPr>
            <a:spLocks noGrp="1"/>
          </p:cNvSpPr>
          <p:nvPr>
            <p:ph type="title"/>
          </p:nvPr>
        </p:nvSpPr>
        <p:spPr>
          <a:xfrm>
            <a:off x="1071563" y="1285875"/>
            <a:ext cx="7000875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40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เงินชดเชยการพ้นสภาพพนักงานมหาวิทยาลัย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392414"/>
              </p:ext>
            </p:extLst>
          </p:nvPr>
        </p:nvGraphicFramePr>
        <p:xfrm>
          <a:off x="785813" y="2071688"/>
          <a:ext cx="7572375" cy="4333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2375"/>
              </a:tblGrid>
              <a:tr h="5791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kern="1200" dirty="0" smtClean="0">
                          <a:solidFill>
                            <a:schemeClr val="lt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การพ้นสภาพที่มีสิทธิได้รับเงินชดเชย</a:t>
                      </a:r>
                    </a:p>
                  </a:txBody>
                  <a:tcPr marT="45719" marB="45719">
                    <a:solidFill>
                      <a:srgbClr val="0070C0"/>
                    </a:solidFill>
                  </a:tcPr>
                </a:tc>
              </a:tr>
              <a:tr h="3754768">
                <a:tc>
                  <a:txBody>
                    <a:bodyPr/>
                    <a:lstStyle/>
                    <a:p>
                      <a:pPr algn="just" eaLnBrk="1" hangingPunct="1">
                        <a:buFontTx/>
                        <a:buNone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1.  ครบเกษียณอายุงาน (ข้อ 57 (2)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2.  ถูกสั่งให้ออกเหตุไม่ผ่านการทดลองงาน , ผลการปฏิบัติงานต่ำกว่าเป้าหมายหรือ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มาตรฐานฯ หรือไปรับราชการทหาร  (ข้อ 57 (4)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3.  ครบกำหนดระยะเวลาการจ้างตามสัญญา (ข้อ 57 (6)</a:t>
                      </a:r>
                      <a:r>
                        <a:rPr lang="th-TH" sz="24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**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4.  ถูกสั่งให้ออกเหตุทุพพลภาพ, มีลักษณะต้องห้าม, ยุบเลิกส่วนงาน,ต้องคำพิพากษา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ถึงที่สุดให้ลงโทษจำคุก (ประมาท หรือลหุโทษ) หรือถูกลงโทษทางวินัย (ข้อ 59)</a:t>
                      </a:r>
                    </a:p>
                    <a:p>
                      <a:pPr algn="ctr" eaLnBrk="1" hangingPunct="1">
                        <a:buFontTx/>
                        <a:buNone/>
                      </a:pPr>
                      <a:r>
                        <a:rPr lang="th-TH" sz="20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(ตามข้อบังคับฯ</a:t>
                      </a:r>
                      <a:r>
                        <a:rPr lang="th-TH" sz="20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ว่าด้วยการบริหารงานบุคคลพนักงานมหาวิทยาลัย พ.ศ.2551)</a:t>
                      </a:r>
                      <a:endParaRPr lang="en-US" sz="2000" baseline="0" dirty="0" smtClean="0">
                        <a:solidFill>
                          <a:srgbClr val="003399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 eaLnBrk="1" hangingPunct="1">
                        <a:buFontTx/>
                        <a:buNone/>
                      </a:pPr>
                      <a:endParaRPr lang="th-TH" sz="800" u="sng" baseline="0" dirty="0" smtClean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 eaLnBrk="1" hangingPunct="1">
                        <a:buFontTx/>
                        <a:buNone/>
                      </a:pPr>
                      <a:r>
                        <a:rPr lang="th-TH" sz="2000" u="none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</a:t>
                      </a:r>
                      <a:r>
                        <a:rPr lang="th-TH" sz="2000" u="sng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หมายเหตุ</a:t>
                      </a:r>
                      <a:r>
                        <a:rPr lang="th-TH" sz="2000" u="none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** </a:t>
                      </a:r>
                      <a:r>
                        <a:rPr lang="th-TH" sz="2000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พนักงานมหาวิทยาลัย ที่บรรจุตั้งแต่วันที่ 1 มกราคม 2557 เป็นต้นไป </a:t>
                      </a:r>
                      <a:r>
                        <a:rPr lang="th-TH" sz="2000" u="sng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ไม่มีสิทธิ</a:t>
                      </a:r>
                    </a:p>
                    <a:p>
                      <a:pPr algn="l" eaLnBrk="1" hangingPunct="1">
                        <a:buFontTx/>
                        <a:buNone/>
                      </a:pPr>
                      <a:r>
                        <a:rPr lang="th-TH" sz="2000" u="none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        </a:t>
                      </a:r>
                      <a:r>
                        <a:rPr lang="th-TH" sz="2000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ได้รับเงินชดเชยกรณี ครบกำหนดระยะเวลาการจ้างตามสัญญา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(ตามข้อบังคับฯ</a:t>
                      </a:r>
                      <a:r>
                        <a:rPr lang="th-TH" sz="2000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ว่าด้วยการบริหารงานบุคคลพนักงานมหาวิทยาลัย (ฉบับที่ 4) พ.ศ.2557)</a:t>
                      </a:r>
                      <a:endParaRPr lang="th-TH" sz="2000" dirty="0" smtClean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19" marB="45719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05638" y="6492873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53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98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itle 5"/>
          <p:cNvSpPr>
            <a:spLocks noGrp="1"/>
          </p:cNvSpPr>
          <p:nvPr>
            <p:ph type="title"/>
          </p:nvPr>
        </p:nvSpPr>
        <p:spPr>
          <a:xfrm>
            <a:off x="1285875" y="1285875"/>
            <a:ext cx="6786563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40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เงินชดเชยการพ้นสภาพพนักงานมหาวิทยาลัย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353604"/>
              </p:ext>
            </p:extLst>
          </p:nvPr>
        </p:nvGraphicFramePr>
        <p:xfrm>
          <a:off x="785813" y="2259013"/>
          <a:ext cx="7572375" cy="3354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2375"/>
              </a:tblGrid>
              <a:tr h="5792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kern="1200" dirty="0" smtClean="0">
                          <a:solidFill>
                            <a:schemeClr val="lt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อัตราการจ่ายเงินชดเชย</a:t>
                      </a:r>
                    </a:p>
                  </a:txBody>
                  <a:tcPr marT="45729" marB="45729">
                    <a:solidFill>
                      <a:srgbClr val="0070C0"/>
                    </a:solidFill>
                  </a:tcPr>
                </a:tc>
              </a:tr>
              <a:tr h="2775147">
                <a:tc>
                  <a:txBody>
                    <a:bodyPr/>
                    <a:lstStyle/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</a:t>
                      </a:r>
                      <a:r>
                        <a:rPr lang="th-TH" sz="2400" b="1" u="sng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ระยะเวลาปฏิบัติงาน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         </a:t>
                      </a:r>
                      <a:r>
                        <a:rPr lang="th-TH" sz="2400" b="1" u="sng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เท่า / เงินเดือนสุดท้าย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ครบ 120 วัน ไม่ครบ 12 เดือน                      </a:t>
                      </a:r>
                      <a:r>
                        <a:rPr lang="en-US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	</a:t>
                      </a:r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24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ครบ     1 ปี  ไม่ครบ   3 ปี              	            </a:t>
                      </a:r>
                      <a:r>
                        <a:rPr lang="en-US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	</a:t>
                      </a:r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ครบ     3 ปี  ไม่ครบ   6 ปี                             </a:t>
                      </a:r>
                      <a:r>
                        <a:rPr lang="en-US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	</a:t>
                      </a:r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ครบ     6 ปี  ไม่ครบ 10 ปี		</a:t>
                      </a:r>
                      <a:r>
                        <a:rPr lang="en-US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	</a:t>
                      </a:r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ครบ    10 ปีขึ้นไป                                       </a:t>
                      </a:r>
                      <a:r>
                        <a:rPr lang="en-US" sz="240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r>
                        <a:rPr lang="th-TH" sz="24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</a:p>
                  </a:txBody>
                  <a:tcPr marT="45729" marB="45729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99185" y="6492873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54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24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itle 5"/>
          <p:cNvSpPr>
            <a:spLocks noGrp="1"/>
          </p:cNvSpPr>
          <p:nvPr>
            <p:ph type="title"/>
          </p:nvPr>
        </p:nvSpPr>
        <p:spPr>
          <a:xfrm>
            <a:off x="1643063" y="1285875"/>
            <a:ext cx="5786437" cy="642938"/>
          </a:xfrm>
          <a:prstGeom prst="roundRect">
            <a:avLst>
              <a:gd name="adj" fmla="val 16667"/>
            </a:avLst>
          </a:prstGeom>
          <a:solidFill>
            <a:srgbClr val="003399"/>
          </a:solidFill>
          <a:ln>
            <a:solidFill>
              <a:schemeClr val="bg2"/>
            </a:solidFill>
            <a:round/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h-TH" sz="40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สวัสดิการสงเคราะห์กรณีถึงแก่กรรม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056528"/>
              </p:ext>
            </p:extLst>
          </p:nvPr>
        </p:nvGraphicFramePr>
        <p:xfrm>
          <a:off x="785813" y="2259013"/>
          <a:ext cx="3643312" cy="3659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12"/>
              </a:tblGrid>
              <a:tr h="5790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kern="1200" dirty="0" smtClean="0">
                          <a:solidFill>
                            <a:schemeClr val="lt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เงินช่วยพิเศษ</a:t>
                      </a:r>
                    </a:p>
                  </a:txBody>
                  <a:tcPr marL="91439" marR="91439" marT="45717" marB="45717">
                    <a:solidFill>
                      <a:srgbClr val="0070C0"/>
                    </a:solidFill>
                  </a:tcPr>
                </a:tc>
              </a:tr>
              <a:tr h="3080108">
                <a:tc>
                  <a:txBody>
                    <a:bodyPr/>
                    <a:lstStyle/>
                    <a:p>
                      <a:pPr algn="just" eaLnBrk="1" hangingPunct="1">
                        <a:buFontTx/>
                        <a:buNone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บุคคลซึ่งพนักงานมหาวิทยาลัยได้  </a:t>
                      </a:r>
                    </a:p>
                    <a:p>
                      <a:pPr algn="just" eaLnBrk="1" hangingPunct="1">
                        <a:buFontTx/>
                        <a:buNone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แสดงเจตนาระบุชื่อไว้เป็นหนังสือแสดง </a:t>
                      </a:r>
                    </a:p>
                    <a:p>
                      <a:pPr algn="just" eaLnBrk="1" hangingPunct="1">
                        <a:buFontTx/>
                        <a:buNone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เจตนาระบุตัวผู้รับเงินช่วยพิเศษ หรือ</a:t>
                      </a:r>
                    </a:p>
                    <a:p>
                      <a:pPr algn="just" eaLnBrk="1" hangingPunct="1">
                        <a:buFontTx/>
                        <a:buNone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ทายาท (กรณีที่มิได้แสดงเจตนาไว้) มี</a:t>
                      </a:r>
                    </a:p>
                    <a:p>
                      <a:pPr algn="l" eaLnBrk="1" hangingPunct="1">
                        <a:buFontTx/>
                        <a:buNone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สิทธิได้รับเงินช่วยพิเศษ </a:t>
                      </a:r>
                      <a:r>
                        <a:rPr lang="th-TH" sz="2400" u="none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 3 เท่า   </a:t>
                      </a:r>
                    </a:p>
                    <a:p>
                      <a:pPr algn="l" eaLnBrk="1" hangingPunct="1">
                        <a:buFontTx/>
                        <a:buNone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ของอัตราเงินเดือนเดือนสุดท้าย ของ</a:t>
                      </a:r>
                    </a:p>
                    <a:p>
                      <a:pPr algn="l" eaLnBrk="1" hangingPunct="1">
                        <a:buFontTx/>
                        <a:buNone/>
                      </a:pPr>
                      <a:r>
                        <a:rPr lang="th-TH" sz="240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พนักงานมหาวิทยาลัยที่ถึงแก่กรรม</a:t>
                      </a:r>
                    </a:p>
                  </a:txBody>
                  <a:tcPr marL="91439" marR="91439" marT="45717" marB="45717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071534"/>
              </p:ext>
            </p:extLst>
          </p:nvPr>
        </p:nvGraphicFramePr>
        <p:xfrm>
          <a:off x="4786313" y="2286000"/>
          <a:ext cx="3643312" cy="36132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12"/>
              </a:tblGrid>
              <a:tr h="5790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kern="1200" dirty="0" smtClean="0">
                          <a:solidFill>
                            <a:schemeClr val="lt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เงินสงเคราะห์</a:t>
                      </a:r>
                    </a:p>
                  </a:txBody>
                  <a:tcPr marL="91439" marR="91439" marT="45714" marB="45714">
                    <a:solidFill>
                      <a:srgbClr val="0070C0"/>
                    </a:solidFill>
                  </a:tcPr>
                </a:tc>
              </a:tr>
              <a:tr h="3034111">
                <a:tc>
                  <a:txBody>
                    <a:bodyPr/>
                    <a:lstStyle/>
                    <a:p>
                      <a:pPr eaLnBrk="1" hangingPunct="1">
                        <a:buFontTx/>
                        <a:buNone/>
                      </a:pPr>
                      <a:r>
                        <a:rPr lang="th-TH" sz="2400" b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บุคคลในครอบครัว หรือ ผู้มีสิทธิจะ</a:t>
                      </a: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th-TH" sz="2400" b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ได้รับเงินสงเคราะห์ ในอัตราดังนี้</a:t>
                      </a: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th-TH" sz="2400" b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-  กรณีถึงแก่กรรมด้วย</a:t>
                      </a:r>
                      <a:r>
                        <a:rPr lang="th-TH" sz="2400" b="0" u="sng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เหตุปกติ        </a:t>
                      </a: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th-TH" sz="2400" b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</a:t>
                      </a:r>
                      <a:r>
                        <a:rPr lang="th-TH" sz="2400" b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50,000 บาท  </a:t>
                      </a: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th-TH" sz="2400" b="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</a:t>
                      </a:r>
                      <a:r>
                        <a:rPr lang="th-TH" sz="2400" b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 กรณีถึงแก่กรรมด้วย</a:t>
                      </a:r>
                      <a:r>
                        <a:rPr lang="th-TH" sz="2400" b="0" u="sng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อุบัติเหตุ</a:t>
                      </a:r>
                      <a:r>
                        <a:rPr lang="th-TH" sz="2400" b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</a:t>
                      </a: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th-TH" sz="2400" b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</a:t>
                      </a:r>
                      <a:r>
                        <a:rPr lang="th-TH" sz="2400" b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100,000 บาท</a:t>
                      </a:r>
                    </a:p>
                    <a:p>
                      <a:pPr algn="ctr" eaLnBrk="1" hangingPunct="1">
                        <a:buFontTx/>
                        <a:buNone/>
                      </a:pPr>
                      <a:r>
                        <a:rPr lang="th-TH" sz="1800" b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(บุตร</a:t>
                      </a:r>
                      <a:r>
                        <a:rPr lang="th-TH" sz="1800" b="0" baseline="0" dirty="0" smtClean="0">
                          <a:solidFill>
                            <a:srgbClr val="003399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2 ส่วน / คู่สมรส 1 ส่วน / บิดา-มารดา 1 ส่วน)</a:t>
                      </a:r>
                      <a:endParaRPr lang="th-TH" sz="1800" b="0" dirty="0" smtClean="0">
                        <a:solidFill>
                          <a:srgbClr val="003399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1439" marR="91439" marT="45714" marB="45714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82075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55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38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700808"/>
            <a:ext cx="4608512" cy="460851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92873"/>
            <a:ext cx="2133600" cy="365127"/>
          </a:xfr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fld id="{FAC9DD7E-3289-44C3-BFB0-9EC58CB8BD30}" type="slidenum">
              <a:rPr lang="th-TH" sz="1600">
                <a:solidFill>
                  <a:schemeClr val="bg1">
                    <a:lumMod val="50000"/>
                  </a:schemeClr>
                </a:solidFill>
              </a:rPr>
              <a:pPr/>
              <a:t>56</a:t>
            </a:fld>
            <a:endParaRPr lang="th-TH" sz="16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55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35701" y="332657"/>
            <a:ext cx="6302375" cy="508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defRPr/>
            </a:pPr>
            <a:r>
              <a:rPr lang="th-TH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การเปลี่ยนสถานภาพเป็นพนักงานมหาวิทยาลัย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0850" y="2708505"/>
            <a:ext cx="2851319" cy="206210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ผู้ต้องการเปลี่ยนสถานภาพสามารถยื่นเปลี่ยนสถานภาพได้ทันทีโดยไม่มีการประเมิน และสามารถระบุเวลาการเปลี่ยนสถานภาพได้โดยอิสระ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97253" y="2723564"/>
            <a:ext cx="2944007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buFontTx/>
              <a:buChar char="-"/>
              <a:defRPr/>
            </a:pPr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การเปลี่ยนสถานภาพจะต้องประเมินความสามารถ และพิจารณาความต้องการของส่วนงานประกอบ</a:t>
            </a:r>
          </a:p>
          <a:p>
            <a:pPr eaLnBrk="1" hangingPunct="1">
              <a:buFontTx/>
              <a:buChar char="-"/>
              <a:defRPr/>
            </a:pPr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กำหนดให้มีรอบวันเปลี่ยนสถานภาพ เป็น 4 รอบ ได้แก่ 1 ก.พ. 1 พ.ค. 1 ก.ค. และ 1 พ.ย.</a:t>
            </a:r>
            <a:r>
              <a:rPr lang="th-TH" sz="24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6373815" y="2708508"/>
            <a:ext cx="2519364" cy="286232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 ยกเลิกรอบการเปลี่ยนสถานภาพ โดยให้เป็นตามที่มหาวิทยาลัยกำหนดในแต่ละปี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ให้พิจารณาเงินงบประมาณที่ได้รับจัดสรรและโควตาที่มหาวิทยาลัยกำหนดด้วย</a:t>
            </a:r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196850" y="1570043"/>
            <a:ext cx="2925316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ช่วงที่ 1                                 ( 17 ต.ค.50 – 16 ต.ค.51)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3348039" y="1570043"/>
            <a:ext cx="2879727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ช่วงที่ 2                                 ( 17 ต.ค.51 – 1 มิ.ย.52)</a:t>
            </a:r>
          </a:p>
        </p:txBody>
      </p:sp>
      <p:sp>
        <p:nvSpPr>
          <p:cNvPr id="69647" name="Text Box 15"/>
          <p:cNvSpPr txBox="1">
            <a:spLocks noChangeArrowheads="1"/>
          </p:cNvSpPr>
          <p:nvPr/>
        </p:nvSpPr>
        <p:spPr bwMode="auto">
          <a:xfrm>
            <a:off x="6373815" y="1570043"/>
            <a:ext cx="2519364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ช่วงที่ 3                                 ( 3 มิ.ย.52 – ปัจจุบัน)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9DD7E-3289-44C3-BFB0-9EC58CB8BD30}" type="slidenum">
              <a:rPr lang="th-TH" smtClean="0"/>
              <a:pPr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6324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39366" y="2420896"/>
            <a:ext cx="7920807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>
              <a:spcBef>
                <a:spcPct val="0"/>
              </a:spcBef>
              <a:buFontTx/>
              <a:buNone/>
            </a:pP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“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ภายใต้บังคับมาตรา 77 และมาตรา 78 ข้าราชการหรือลูกจ้างของส่วนราชการตามมาตรา 71 ผู้ใดประสงค์จะเป็นพนักงานมหาวิทยาลัยตามพระราชบัญญัตินี้ต้องแสดงเจตนาเปลี่ยนสถานภาพเป็นพนักงานมหาวิทยาลัยต่ออธิการบดีภายในหนึ่งปีนับแต่วันที่พระราชบัญญัตินี้ใช้บังคับและให้มหาวิทยาลัยรับบรรจุเป็นพนักงานมหาวิทยาลัย ทั้งนี้  ตามหลักเกณฑ์และวิธีการที่สภามหาวิทยาลัยกำหนดโดยจัดทำเป็นประกาศของมหาวิทยาลัย 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”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11165" y="1540561"/>
            <a:ext cx="6916825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พระราชบัญญัติมหาวิทยาลัยมหิดล พ.ศ. 2550 มาตรา 73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61188" y="6500300"/>
            <a:ext cx="2133600" cy="365125"/>
          </a:xfrm>
        </p:spPr>
        <p:txBody>
          <a:bodyPr/>
          <a:lstStyle/>
          <a:p>
            <a:fld id="{FAC9DD7E-3289-44C3-BFB0-9EC58CB8BD30}" type="slidenum">
              <a:rPr lang="th-TH" sz="1401"/>
              <a:pPr/>
              <a:t>7</a:t>
            </a:fld>
            <a:endParaRPr lang="th-TH" sz="1401"/>
          </a:p>
        </p:txBody>
      </p:sp>
    </p:spTree>
    <p:extLst>
      <p:ext uri="{BB962C8B-B14F-4D97-AF65-F5344CB8AC3E}">
        <p14:creationId xmlns:p14="http://schemas.microsoft.com/office/powerpoint/2010/main" val="18151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580493" y="2119263"/>
            <a:ext cx="7992889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>
              <a:spcBef>
                <a:spcPct val="0"/>
              </a:spcBef>
              <a:buFontTx/>
              <a:buNone/>
            </a:pP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“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ข้าราชการหรือลูกจ้างของส่วนราชการตามมาตรา 71 ผู้ใดแสดงเจตนาเปลี่ยนสถานภาพเป็นพนักงานมหาวิทยาลัยตามพระราชบัญญัตินี้ภายหลังกำหนดเวลาตามวรรคหนึ่ง  </a:t>
            </a:r>
            <a:r>
              <a:rPr lang="th-TH" sz="28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มหาวิทยาลัยจัดให้มีการประเมินบุคคลดังกล่าวตามหลักเกณฑ์และวิธีการที่กำหนดไว้ในข้อบังคับของมหาวิทยาลัย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และเมื่อผ่านการประเมินดังกล่าวแล้ว  ให้มหาวิทยาลัยรับบรรจุเป็นพนักงานมหาวิทยาลัย ทั้งนี้ ตามหลักเกณฑ์และวิธีการที่สภามหาวิทยาลัยกำหนดโดยทำเป็นประกาศของมหาวิทยาลัย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”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1552" y="1282482"/>
            <a:ext cx="7210773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พระราชบัญญัติมหาวิทยาลัยมหิดล พ.ศ. 2550 มาตรา 73 วรรคสอง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6492876"/>
            <a:ext cx="2133600" cy="365125"/>
          </a:xfrm>
        </p:spPr>
        <p:txBody>
          <a:bodyPr/>
          <a:lstStyle/>
          <a:p>
            <a:fld id="{FAC9DD7E-3289-44C3-BFB0-9EC58CB8BD30}" type="slidenum">
              <a:rPr lang="th-TH" sz="1600"/>
              <a:pPr/>
              <a:t>8</a:t>
            </a:fld>
            <a:endParaRPr lang="th-TH" sz="1600"/>
          </a:p>
        </p:txBody>
      </p:sp>
    </p:spTree>
    <p:extLst>
      <p:ext uri="{BB962C8B-B14F-4D97-AF65-F5344CB8AC3E}">
        <p14:creationId xmlns:p14="http://schemas.microsoft.com/office/powerpoint/2010/main" val="266144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821" y="332656"/>
            <a:ext cx="6192839" cy="6477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การเปลี่ยนสถานภาพภายในปีแรก (ผู้ปฏิบัติการ)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700808"/>
            <a:ext cx="7992889" cy="3888903"/>
          </a:xfrm>
        </p:spPr>
        <p:txBody>
          <a:bodyPr/>
          <a:lstStyle/>
          <a:p>
            <a:pPr>
              <a:tabLst>
                <a:tab pos="898412" algn="l"/>
              </a:tabLst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ผู้เปลี่ยนสถานภาพจะต้องมีคุณสมบัติและไม่มีลักษณะต้องห้ามตามที่ข้อบังคับของมหาวิทยาลัยกำหนด  และดำรงตำแหน่งตามมาตรฐานกำหนดตำแหน่งที่มหาวิทยาลัยกำหนด</a:t>
            </a:r>
          </a:p>
          <a:p>
            <a:pPr>
              <a:tabLst>
                <a:tab pos="898412" algn="l"/>
              </a:tabLst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สามารถเลือกเปลี่ยนสถานภาพในช่วงเวลาใดก็ได้  แต่ต้องไม่ย้อนหลังก่อนวันที่แสดงเจตนา</a:t>
            </a:r>
          </a:p>
          <a:p>
            <a:pPr>
              <a:tabLst>
                <a:tab pos="898412" algn="l"/>
              </a:tabLst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ต้องไม่เคยถูกลงโทษทางวินัย  และอยู่ระหว่างถูกสอบสวน  หากภายหลังไม่มีความผิด  สามารถให้มีผลย้อนหลังได้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07860" y="6492876"/>
            <a:ext cx="2133600" cy="365125"/>
          </a:xfrm>
        </p:spPr>
        <p:txBody>
          <a:bodyPr/>
          <a:lstStyle/>
          <a:p>
            <a:fld id="{FAC9DD7E-3289-44C3-BFB0-9EC58CB8BD30}" type="slidenum">
              <a:rPr lang="th-TH" sz="1600"/>
              <a:pPr/>
              <a:t>9</a:t>
            </a:fld>
            <a:endParaRPr lang="th-TH" sz="1600"/>
          </a:p>
        </p:txBody>
      </p:sp>
    </p:spTree>
    <p:extLst>
      <p:ext uri="{BB962C8B-B14F-4D97-AF65-F5344CB8AC3E}">
        <p14:creationId xmlns:p14="http://schemas.microsoft.com/office/powerpoint/2010/main" val="71559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5621</TotalTime>
  <Words>4499</Words>
  <Application>Microsoft Office PowerPoint</Application>
  <PresentationFormat>On-screen Show (4:3)</PresentationFormat>
  <Paragraphs>653</Paragraphs>
  <Slides>56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5" baseType="lpstr">
      <vt:lpstr>Angsana New</vt:lpstr>
      <vt:lpstr>AngsanaUPC</vt:lpstr>
      <vt:lpstr>Arial</vt:lpstr>
      <vt:lpstr>Calibri</vt:lpstr>
      <vt:lpstr>Cordia New</vt:lpstr>
      <vt:lpstr>EucrosiaUPC</vt:lpstr>
      <vt:lpstr>TH SarabunPSK</vt:lpstr>
      <vt:lpstr>Wingdings</vt:lpstr>
      <vt:lpstr>Office Theme</vt:lpstr>
      <vt:lpstr>การสัมมนาวิชาการ ปขมท.</vt:lpstr>
      <vt:lpstr>ข้อมูลพื้นฐาน</vt:lpstr>
      <vt:lpstr>ผลจากการปรับเป็นมหาวิทยาลัยในกำกับของรัฐ</vt:lpstr>
      <vt:lpstr>พนักงานมหาวิทยาลัยตาม พ.ร.บ.มหาวิทยาลัยมหิดล พ.ศ.2550</vt:lpstr>
      <vt:lpstr>PowerPoint Presentation</vt:lpstr>
      <vt:lpstr>การเปลี่ยนสถานภาพเป็นพนักงานมหาวิทยาลัย</vt:lpstr>
      <vt:lpstr>PowerPoint Presentation</vt:lpstr>
      <vt:lpstr>PowerPoint Presentation</vt:lpstr>
      <vt:lpstr>การเปลี่ยนสถานภาพภายในปีแรก (ผู้ปฏิบัติการ)</vt:lpstr>
      <vt:lpstr>การเปลี่ยนสถานภาพภายในปีแรก (ผู้ปฏิบัติการ)</vt:lpstr>
      <vt:lpstr>การเปลี่ยนสถานภาพภายในปีแรก (ผู้ปฏิบัติการ)</vt:lpstr>
      <vt:lpstr>ผลการเปลี่ยนสถานภาพในปีแรก</vt:lpstr>
      <vt:lpstr>การเปลี่ยนสถานภาพภายหลังปีแรก</vt:lpstr>
      <vt:lpstr>การเปลี่ยนสถานภาพภายหลังปีแรก</vt:lpstr>
      <vt:lpstr>จำนวนผู้เปลี่ยนสถานภาพในปัจจุบัน</vt:lpstr>
      <vt:lpstr>PowerPoint Presentation</vt:lpstr>
      <vt:lpstr>PowerPoint Presentation</vt:lpstr>
      <vt:lpstr>จำนวนบุคลากรมหาวิทยาลัยมหิดล</vt:lpstr>
      <vt:lpstr>โครงสร้างตำแหน่ง</vt:lpstr>
      <vt:lpstr>คุณสมบัติของพนักงานมหาวิทยาลัย</vt:lpstr>
      <vt:lpstr>คุณสมบัติของพนักงานมหาวิทยาลัย</vt:lpstr>
      <vt:lpstr>สัญญาการเป็นพนักงานมหาวิทยาลัย</vt:lpstr>
      <vt:lpstr>การทดลองปฏิบัติงาน</vt:lpstr>
      <vt:lpstr>PowerPoint Presentation</vt:lpstr>
      <vt:lpstr>เงินเดือน</vt:lpstr>
      <vt:lpstr>PowerPoint Presentation</vt:lpstr>
      <vt:lpstr>PowerPoint Presentation</vt:lpstr>
      <vt:lpstr>สาระสำคัญการบริหารงานบุคคลพนักงานมหาวิทยาลัยตาม พ.ร.บ.มหาวิทยาลัยมหิดล พ.ศ.2550</vt:lpstr>
      <vt:lpstr>ข้อบังคับที่เกี่ยวข้องกับสวัสดิการและสิทธิประโยชน์ของพนักงานมหาวิทยาลัย</vt:lpstr>
      <vt:lpstr>สวัสดิการรักษาพยาบาล</vt:lpstr>
      <vt:lpstr>การอำนวยความสะดวกด้านการรักษาพยาบาล</vt:lpstr>
      <vt:lpstr>สิทธิการลาหยุดงานโดยได้รับเงินเดือน</vt:lpstr>
      <vt:lpstr>สิทธิการลาหยุดงานโดยได้รับเงินเดือน</vt:lpstr>
      <vt:lpstr>สิทธิการลาหยุดงานโดยได้รับเงินเดือน</vt:lpstr>
      <vt:lpstr>สิทธิการลาหยุดงานโดยได้รับเงินเดือน</vt:lpstr>
      <vt:lpstr>สิทธิการลาหยุดงานโดยไม่ได้รับเงินเดือน</vt:lpstr>
      <vt:lpstr>สิทธิการลาหยุดงานโดยรับเงินเดือน</vt:lpstr>
      <vt:lpstr>สิทธิการหยุดงานโดยรับเงินเดือน</vt:lpstr>
      <vt:lpstr>PowerPoint Presentation</vt:lpstr>
      <vt:lpstr>กองทุนสำรองเลี้ยงชีพมหาวิทยาลัยมหิดล</vt:lpstr>
      <vt:lpstr>กองทุนสำรองเลี้ยงชีพมหาวิทยาลัยมหิดล</vt:lpstr>
      <vt:lpstr>กองทุนสำรองเลี้ยงชีพมหาวิทยาลัยมหิดล</vt:lpstr>
      <vt:lpstr>กองทุนสำรองเลี้ยงชีพมหาวิทยาลัยมหิดล</vt:lpstr>
      <vt:lpstr>กองทุนสำรองเลี้ยงชีพมหาวิทยาลัยมหิดล</vt:lpstr>
      <vt:lpstr>กองทุนสำรองเลี้ยงชีพมหาวิทยาลัยมหิดล</vt:lpstr>
      <vt:lpstr>กองทุนสำรองเลี้ยงชีพมหาวิทยาลัยมหิดล</vt:lpstr>
      <vt:lpstr>กองทุนสำรองเลี้ยงชีพมหาวิทยาลัยมหิดล</vt:lpstr>
      <vt:lpstr>การเชิดชูเกียรติ</vt:lpstr>
      <vt:lpstr>การเชิดชูเกียรติ</vt:lpstr>
      <vt:lpstr>การเชิดชูเกียรติ</vt:lpstr>
      <vt:lpstr>การเชิดชูเกียรติ</vt:lpstr>
      <vt:lpstr>เครื่องแบบพิธีการ</vt:lpstr>
      <vt:lpstr>เงินชดเชยการพ้นสภาพพนักงานมหาวิทยาลัย</vt:lpstr>
      <vt:lpstr>เงินชดเชยการพ้นสภาพพนักงานมหาวิทยาลัย</vt:lpstr>
      <vt:lpstr>สวัสดิการสงเคราะห์กรณีถึงแก่กรรม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แผนยุทธศาสตร์ มหาวิทยาลัยมหิดล พ.ศ. 2556 – 2559</dc:title>
  <dc:creator>USER</dc:creator>
  <cp:lastModifiedBy>Library</cp:lastModifiedBy>
  <cp:revision>600</cp:revision>
  <cp:lastPrinted>2016-02-19T04:30:25Z</cp:lastPrinted>
  <dcterms:created xsi:type="dcterms:W3CDTF">2012-09-04T07:23:59Z</dcterms:created>
  <dcterms:modified xsi:type="dcterms:W3CDTF">2016-02-26T09:19:15Z</dcterms:modified>
</cp:coreProperties>
</file>