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3" r:id="rId10"/>
    <p:sldId id="265" r:id="rId11"/>
    <p:sldId id="270" r:id="rId12"/>
    <p:sldId id="266" r:id="rId13"/>
    <p:sldId id="267" r:id="rId14"/>
    <p:sldId id="268" r:id="rId15"/>
    <p:sldId id="269" r:id="rId16"/>
  </p:sldIdLst>
  <p:sldSz cx="9144000" cy="6858000" type="screen4x3"/>
  <p:notesSz cx="6669088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FCFB"/>
    <a:srgbClr val="0000CC"/>
    <a:srgbClr val="723FD7"/>
    <a:srgbClr val="03FBFB"/>
    <a:srgbClr val="EE28E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03033C-974D-4F68-8A80-71C3DBCDE98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3EA15D-DD98-4F0E-8BA0-9D0E8025C804}">
      <dgm:prSet phldrT="[ข้อความ]"/>
      <dgm:spPr/>
      <dgm:t>
        <a:bodyPr/>
        <a:lstStyle/>
        <a:p>
          <a:r>
            <a:rPr lang="th-TH" dirty="0" smtClean="0"/>
            <a:t>วิสัยทัศน์ นโยบาย พันธกิจ แผนงาน</a:t>
          </a:r>
          <a:endParaRPr lang="en-US" dirty="0"/>
        </a:p>
      </dgm:t>
    </dgm:pt>
    <dgm:pt modelId="{854CF973-4B42-48A1-9B8D-E44F569822CD}" type="parTrans" cxnId="{F858796F-4682-400C-A83E-7021EDAF0910}">
      <dgm:prSet/>
      <dgm:spPr/>
      <dgm:t>
        <a:bodyPr/>
        <a:lstStyle/>
        <a:p>
          <a:endParaRPr lang="en-US"/>
        </a:p>
      </dgm:t>
    </dgm:pt>
    <dgm:pt modelId="{B7F9DA32-B1F3-41D7-9F82-268EF399978E}" type="sibTrans" cxnId="{F858796F-4682-400C-A83E-7021EDAF0910}">
      <dgm:prSet/>
      <dgm:spPr/>
      <dgm:t>
        <a:bodyPr/>
        <a:lstStyle/>
        <a:p>
          <a:endParaRPr lang="en-US"/>
        </a:p>
      </dgm:t>
    </dgm:pt>
    <dgm:pt modelId="{39C54AF0-FF60-4D2F-ACC1-3BBAB87F15A8}">
      <dgm:prSet phldrT="[ข้อความ]"/>
      <dgm:spPr/>
      <dgm:t>
        <a:bodyPr/>
        <a:lstStyle/>
        <a:p>
          <a:r>
            <a:rPr lang="th-TH" dirty="0" smtClean="0"/>
            <a:t>วางกฎ ระเบียบ ข้อบังคับ</a:t>
          </a:r>
          <a:endParaRPr lang="en-US" dirty="0"/>
        </a:p>
      </dgm:t>
    </dgm:pt>
    <dgm:pt modelId="{524E1C51-E8A2-4359-8F1B-9A7E9E04EEAF}" type="parTrans" cxnId="{2269530B-D9FF-40E2-9BBC-7BD1994DF9C6}">
      <dgm:prSet/>
      <dgm:spPr/>
      <dgm:t>
        <a:bodyPr/>
        <a:lstStyle/>
        <a:p>
          <a:endParaRPr lang="en-US"/>
        </a:p>
      </dgm:t>
    </dgm:pt>
    <dgm:pt modelId="{BC6BA7F9-1BFF-4FFC-8A2F-C1FD79C09EA5}" type="sibTrans" cxnId="{2269530B-D9FF-40E2-9BBC-7BD1994DF9C6}">
      <dgm:prSet/>
      <dgm:spPr/>
      <dgm:t>
        <a:bodyPr/>
        <a:lstStyle/>
        <a:p>
          <a:endParaRPr lang="en-US"/>
        </a:p>
      </dgm:t>
    </dgm:pt>
    <dgm:pt modelId="{80F4D5B2-5F3D-4713-8F0B-4162F820156A}">
      <dgm:prSet phldrT="[ข้อความ]"/>
      <dgm:spPr/>
      <dgm:t>
        <a:bodyPr/>
        <a:lstStyle/>
        <a:p>
          <a:r>
            <a:rPr lang="th-TH" dirty="0" smtClean="0"/>
            <a:t>การบริหาร/ การปฏิบัติตามภารกิจ</a:t>
          </a:r>
          <a:endParaRPr lang="en-US" dirty="0"/>
        </a:p>
      </dgm:t>
    </dgm:pt>
    <dgm:pt modelId="{BD93B8E7-469F-4194-B409-3332D2AC75AE}" type="parTrans" cxnId="{9D0E32DD-6ACF-4F89-A28A-E7431CBCF786}">
      <dgm:prSet/>
      <dgm:spPr/>
      <dgm:t>
        <a:bodyPr/>
        <a:lstStyle/>
        <a:p>
          <a:endParaRPr lang="en-US"/>
        </a:p>
      </dgm:t>
    </dgm:pt>
    <dgm:pt modelId="{113A0667-64B1-4C8A-9212-29A76E7FE302}" type="sibTrans" cxnId="{9D0E32DD-6ACF-4F89-A28A-E7431CBCF786}">
      <dgm:prSet/>
      <dgm:spPr/>
      <dgm:t>
        <a:bodyPr/>
        <a:lstStyle/>
        <a:p>
          <a:endParaRPr lang="en-US"/>
        </a:p>
      </dgm:t>
    </dgm:pt>
    <dgm:pt modelId="{42050E41-A7FC-47D1-8892-B4B2BFDDD8C4}">
      <dgm:prSet phldrT="[ข้อความ]"/>
      <dgm:spPr/>
      <dgm:t>
        <a:bodyPr/>
        <a:lstStyle/>
        <a:p>
          <a:r>
            <a:rPr lang="th-TH" dirty="0" smtClean="0"/>
            <a:t>วัดผลสัมฤทธิ์</a:t>
          </a:r>
          <a:endParaRPr lang="en-US" dirty="0"/>
        </a:p>
      </dgm:t>
    </dgm:pt>
    <dgm:pt modelId="{4D2A3FE9-9605-46EE-826C-2611DE3C2C5F}" type="parTrans" cxnId="{0B8C0C11-59ED-4BDC-AD91-58FB6C8629D8}">
      <dgm:prSet/>
      <dgm:spPr/>
      <dgm:t>
        <a:bodyPr/>
        <a:lstStyle/>
        <a:p>
          <a:endParaRPr lang="en-US"/>
        </a:p>
      </dgm:t>
    </dgm:pt>
    <dgm:pt modelId="{62E613BD-C7A9-49A8-9D91-27D3E5FC22CB}" type="sibTrans" cxnId="{0B8C0C11-59ED-4BDC-AD91-58FB6C8629D8}">
      <dgm:prSet/>
      <dgm:spPr/>
      <dgm:t>
        <a:bodyPr/>
        <a:lstStyle/>
        <a:p>
          <a:endParaRPr lang="en-US"/>
        </a:p>
      </dgm:t>
    </dgm:pt>
    <dgm:pt modelId="{2B2E5793-132E-4A8C-80DE-7CAFD7D64F8C}">
      <dgm:prSet phldrT="[ข้อความ]"/>
      <dgm:spPr/>
      <dgm:t>
        <a:bodyPr/>
        <a:lstStyle/>
        <a:p>
          <a:r>
            <a:rPr lang="th-TH" dirty="0" smtClean="0"/>
            <a:t>การตรวจสอบ ติดตามประเมินผล</a:t>
          </a:r>
          <a:endParaRPr lang="en-US" dirty="0"/>
        </a:p>
      </dgm:t>
    </dgm:pt>
    <dgm:pt modelId="{6378B112-D3AE-4812-98E6-1C46CDC67450}" type="parTrans" cxnId="{0B056F56-2C20-4AB1-B3A1-D4AA98F1B2B3}">
      <dgm:prSet/>
      <dgm:spPr/>
      <dgm:t>
        <a:bodyPr/>
        <a:lstStyle/>
        <a:p>
          <a:endParaRPr lang="en-US"/>
        </a:p>
      </dgm:t>
    </dgm:pt>
    <dgm:pt modelId="{DF615371-C680-407A-9928-CE94A6BAF022}" type="sibTrans" cxnId="{0B056F56-2C20-4AB1-B3A1-D4AA98F1B2B3}">
      <dgm:prSet/>
      <dgm:spPr/>
      <dgm:t>
        <a:bodyPr/>
        <a:lstStyle/>
        <a:p>
          <a:endParaRPr lang="en-US"/>
        </a:p>
      </dgm:t>
    </dgm:pt>
    <dgm:pt modelId="{A2D6DE0E-B847-435B-A494-4D00CFA90FCC}" type="pres">
      <dgm:prSet presAssocID="{3003033C-974D-4F68-8A80-71C3DBCDE98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1E3EE2-CF68-4E0C-AF9B-D8CF1FC21608}" type="pres">
      <dgm:prSet presAssocID="{F93EA15D-DD98-4F0E-8BA0-9D0E8025C80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BF03E4-1704-4D87-B5AD-9A057D802B49}" type="pres">
      <dgm:prSet presAssocID="{F93EA15D-DD98-4F0E-8BA0-9D0E8025C804}" presName="spNode" presStyleCnt="0"/>
      <dgm:spPr/>
    </dgm:pt>
    <dgm:pt modelId="{97F5C45B-F2A3-46B9-B6D9-407EEFF4315C}" type="pres">
      <dgm:prSet presAssocID="{B7F9DA32-B1F3-41D7-9F82-268EF399978E}" presName="sibTrans" presStyleLbl="sibTrans1D1" presStyleIdx="0" presStyleCnt="5"/>
      <dgm:spPr/>
      <dgm:t>
        <a:bodyPr/>
        <a:lstStyle/>
        <a:p>
          <a:endParaRPr lang="en-US"/>
        </a:p>
      </dgm:t>
    </dgm:pt>
    <dgm:pt modelId="{06532828-C447-441F-B041-D9B7A755F098}" type="pres">
      <dgm:prSet presAssocID="{39C54AF0-FF60-4D2F-ACC1-3BBAB87F15A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CD4B1A-71D7-4874-82EF-FC5ABC9695FC}" type="pres">
      <dgm:prSet presAssocID="{39C54AF0-FF60-4D2F-ACC1-3BBAB87F15A8}" presName="spNode" presStyleCnt="0"/>
      <dgm:spPr/>
    </dgm:pt>
    <dgm:pt modelId="{C15B230C-323F-4CDD-A0D4-5B34503E0FA3}" type="pres">
      <dgm:prSet presAssocID="{BC6BA7F9-1BFF-4FFC-8A2F-C1FD79C09EA5}" presName="sibTrans" presStyleLbl="sibTrans1D1" presStyleIdx="1" presStyleCnt="5"/>
      <dgm:spPr/>
      <dgm:t>
        <a:bodyPr/>
        <a:lstStyle/>
        <a:p>
          <a:endParaRPr lang="en-US"/>
        </a:p>
      </dgm:t>
    </dgm:pt>
    <dgm:pt modelId="{03261B9C-27FD-4D4D-BE2C-97823D011885}" type="pres">
      <dgm:prSet presAssocID="{80F4D5B2-5F3D-4713-8F0B-4162F820156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0871F-4E3D-427C-8699-30511CB20270}" type="pres">
      <dgm:prSet presAssocID="{80F4D5B2-5F3D-4713-8F0B-4162F820156A}" presName="spNode" presStyleCnt="0"/>
      <dgm:spPr/>
    </dgm:pt>
    <dgm:pt modelId="{4ABC5093-6075-4A94-8A5E-32A06F8A5794}" type="pres">
      <dgm:prSet presAssocID="{113A0667-64B1-4C8A-9212-29A76E7FE302}" presName="sibTrans" presStyleLbl="sibTrans1D1" presStyleIdx="2" presStyleCnt="5"/>
      <dgm:spPr/>
      <dgm:t>
        <a:bodyPr/>
        <a:lstStyle/>
        <a:p>
          <a:endParaRPr lang="en-US"/>
        </a:p>
      </dgm:t>
    </dgm:pt>
    <dgm:pt modelId="{147F9A47-0598-475B-B142-6A8C62983A07}" type="pres">
      <dgm:prSet presAssocID="{42050E41-A7FC-47D1-8892-B4B2BFDDD8C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1F86A6-6CBF-4930-BC60-6A4066A43866}" type="pres">
      <dgm:prSet presAssocID="{42050E41-A7FC-47D1-8892-B4B2BFDDD8C4}" presName="spNode" presStyleCnt="0"/>
      <dgm:spPr/>
    </dgm:pt>
    <dgm:pt modelId="{80BD28C6-0254-4EF9-B521-4F779F8DFF86}" type="pres">
      <dgm:prSet presAssocID="{62E613BD-C7A9-49A8-9D91-27D3E5FC22CB}" presName="sibTrans" presStyleLbl="sibTrans1D1" presStyleIdx="3" presStyleCnt="5"/>
      <dgm:spPr/>
      <dgm:t>
        <a:bodyPr/>
        <a:lstStyle/>
        <a:p>
          <a:endParaRPr lang="en-US"/>
        </a:p>
      </dgm:t>
    </dgm:pt>
    <dgm:pt modelId="{01CA6068-8BD3-4241-AFE8-C658040C8C5F}" type="pres">
      <dgm:prSet presAssocID="{2B2E5793-132E-4A8C-80DE-7CAFD7D64F8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3B385-C4C6-459B-A985-78E7C46BCD3C}" type="pres">
      <dgm:prSet presAssocID="{2B2E5793-132E-4A8C-80DE-7CAFD7D64F8C}" presName="spNode" presStyleCnt="0"/>
      <dgm:spPr/>
    </dgm:pt>
    <dgm:pt modelId="{AD4593BB-A788-48C1-A02E-6B7F42F63193}" type="pres">
      <dgm:prSet presAssocID="{DF615371-C680-407A-9928-CE94A6BAF022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9D0E32DD-6ACF-4F89-A28A-E7431CBCF786}" srcId="{3003033C-974D-4F68-8A80-71C3DBCDE98D}" destId="{80F4D5B2-5F3D-4713-8F0B-4162F820156A}" srcOrd="2" destOrd="0" parTransId="{BD93B8E7-469F-4194-B409-3332D2AC75AE}" sibTransId="{113A0667-64B1-4C8A-9212-29A76E7FE302}"/>
    <dgm:cxn modelId="{9CDB9A3B-C288-40A0-8E79-F40227005486}" type="presOf" srcId="{80F4D5B2-5F3D-4713-8F0B-4162F820156A}" destId="{03261B9C-27FD-4D4D-BE2C-97823D011885}" srcOrd="0" destOrd="0" presId="urn:microsoft.com/office/officeart/2005/8/layout/cycle5"/>
    <dgm:cxn modelId="{A9C4483E-1321-46D5-95B7-DDD1BB5902D3}" type="presOf" srcId="{B7F9DA32-B1F3-41D7-9F82-268EF399978E}" destId="{97F5C45B-F2A3-46B9-B6D9-407EEFF4315C}" srcOrd="0" destOrd="0" presId="urn:microsoft.com/office/officeart/2005/8/layout/cycle5"/>
    <dgm:cxn modelId="{0B8C0C11-59ED-4BDC-AD91-58FB6C8629D8}" srcId="{3003033C-974D-4F68-8A80-71C3DBCDE98D}" destId="{42050E41-A7FC-47D1-8892-B4B2BFDDD8C4}" srcOrd="3" destOrd="0" parTransId="{4D2A3FE9-9605-46EE-826C-2611DE3C2C5F}" sibTransId="{62E613BD-C7A9-49A8-9D91-27D3E5FC22CB}"/>
    <dgm:cxn modelId="{3905A53D-C0A1-4F8D-B5FA-9BAE622BB548}" type="presOf" srcId="{DF615371-C680-407A-9928-CE94A6BAF022}" destId="{AD4593BB-A788-48C1-A02E-6B7F42F63193}" srcOrd="0" destOrd="0" presId="urn:microsoft.com/office/officeart/2005/8/layout/cycle5"/>
    <dgm:cxn modelId="{D6230ECB-25E9-4412-9486-0EC043E6C564}" type="presOf" srcId="{F93EA15D-DD98-4F0E-8BA0-9D0E8025C804}" destId="{031E3EE2-CF68-4E0C-AF9B-D8CF1FC21608}" srcOrd="0" destOrd="0" presId="urn:microsoft.com/office/officeart/2005/8/layout/cycle5"/>
    <dgm:cxn modelId="{4A851BE0-4EFB-4C7D-9DFF-6521E919255F}" type="presOf" srcId="{3003033C-974D-4F68-8A80-71C3DBCDE98D}" destId="{A2D6DE0E-B847-435B-A494-4D00CFA90FCC}" srcOrd="0" destOrd="0" presId="urn:microsoft.com/office/officeart/2005/8/layout/cycle5"/>
    <dgm:cxn modelId="{1CAC3F6A-A7FD-457E-AA40-F527A8735234}" type="presOf" srcId="{39C54AF0-FF60-4D2F-ACC1-3BBAB87F15A8}" destId="{06532828-C447-441F-B041-D9B7A755F098}" srcOrd="0" destOrd="0" presId="urn:microsoft.com/office/officeart/2005/8/layout/cycle5"/>
    <dgm:cxn modelId="{0C024CDE-EF7A-4C94-9D04-2A7DC4F2B867}" type="presOf" srcId="{2B2E5793-132E-4A8C-80DE-7CAFD7D64F8C}" destId="{01CA6068-8BD3-4241-AFE8-C658040C8C5F}" srcOrd="0" destOrd="0" presId="urn:microsoft.com/office/officeart/2005/8/layout/cycle5"/>
    <dgm:cxn modelId="{40011B91-2E22-4E94-A20B-59EBFC208679}" type="presOf" srcId="{62E613BD-C7A9-49A8-9D91-27D3E5FC22CB}" destId="{80BD28C6-0254-4EF9-B521-4F779F8DFF86}" srcOrd="0" destOrd="0" presId="urn:microsoft.com/office/officeart/2005/8/layout/cycle5"/>
    <dgm:cxn modelId="{F858796F-4682-400C-A83E-7021EDAF0910}" srcId="{3003033C-974D-4F68-8A80-71C3DBCDE98D}" destId="{F93EA15D-DD98-4F0E-8BA0-9D0E8025C804}" srcOrd="0" destOrd="0" parTransId="{854CF973-4B42-48A1-9B8D-E44F569822CD}" sibTransId="{B7F9DA32-B1F3-41D7-9F82-268EF399978E}"/>
    <dgm:cxn modelId="{0B056F56-2C20-4AB1-B3A1-D4AA98F1B2B3}" srcId="{3003033C-974D-4F68-8A80-71C3DBCDE98D}" destId="{2B2E5793-132E-4A8C-80DE-7CAFD7D64F8C}" srcOrd="4" destOrd="0" parTransId="{6378B112-D3AE-4812-98E6-1C46CDC67450}" sibTransId="{DF615371-C680-407A-9928-CE94A6BAF022}"/>
    <dgm:cxn modelId="{ABBDBB62-05C2-405B-8168-ED270C263F1D}" type="presOf" srcId="{BC6BA7F9-1BFF-4FFC-8A2F-C1FD79C09EA5}" destId="{C15B230C-323F-4CDD-A0D4-5B34503E0FA3}" srcOrd="0" destOrd="0" presId="urn:microsoft.com/office/officeart/2005/8/layout/cycle5"/>
    <dgm:cxn modelId="{29B5CAF5-2BAA-4883-B84C-C273A40B932A}" type="presOf" srcId="{42050E41-A7FC-47D1-8892-B4B2BFDDD8C4}" destId="{147F9A47-0598-475B-B142-6A8C62983A07}" srcOrd="0" destOrd="0" presId="urn:microsoft.com/office/officeart/2005/8/layout/cycle5"/>
    <dgm:cxn modelId="{4F389220-10F5-4BEC-93A7-BE822DA8DC4F}" type="presOf" srcId="{113A0667-64B1-4C8A-9212-29A76E7FE302}" destId="{4ABC5093-6075-4A94-8A5E-32A06F8A5794}" srcOrd="0" destOrd="0" presId="urn:microsoft.com/office/officeart/2005/8/layout/cycle5"/>
    <dgm:cxn modelId="{2269530B-D9FF-40E2-9BBC-7BD1994DF9C6}" srcId="{3003033C-974D-4F68-8A80-71C3DBCDE98D}" destId="{39C54AF0-FF60-4D2F-ACC1-3BBAB87F15A8}" srcOrd="1" destOrd="0" parTransId="{524E1C51-E8A2-4359-8F1B-9A7E9E04EEAF}" sibTransId="{BC6BA7F9-1BFF-4FFC-8A2F-C1FD79C09EA5}"/>
    <dgm:cxn modelId="{934F7A3D-4288-4B9E-A5AD-0F843FDBAF36}" type="presParOf" srcId="{A2D6DE0E-B847-435B-A494-4D00CFA90FCC}" destId="{031E3EE2-CF68-4E0C-AF9B-D8CF1FC21608}" srcOrd="0" destOrd="0" presId="urn:microsoft.com/office/officeart/2005/8/layout/cycle5"/>
    <dgm:cxn modelId="{81E1E8E5-CA9D-462A-8A23-AE9F4F691A00}" type="presParOf" srcId="{A2D6DE0E-B847-435B-A494-4D00CFA90FCC}" destId="{93BF03E4-1704-4D87-B5AD-9A057D802B49}" srcOrd="1" destOrd="0" presId="urn:microsoft.com/office/officeart/2005/8/layout/cycle5"/>
    <dgm:cxn modelId="{89BE49FD-3C54-46C4-9F54-F6F1FE1F0771}" type="presParOf" srcId="{A2D6DE0E-B847-435B-A494-4D00CFA90FCC}" destId="{97F5C45B-F2A3-46B9-B6D9-407EEFF4315C}" srcOrd="2" destOrd="0" presId="urn:microsoft.com/office/officeart/2005/8/layout/cycle5"/>
    <dgm:cxn modelId="{7C716461-B30C-42F5-826E-644A839DA540}" type="presParOf" srcId="{A2D6DE0E-B847-435B-A494-4D00CFA90FCC}" destId="{06532828-C447-441F-B041-D9B7A755F098}" srcOrd="3" destOrd="0" presId="urn:microsoft.com/office/officeart/2005/8/layout/cycle5"/>
    <dgm:cxn modelId="{F2D5CE9B-458D-446E-B1C1-D0CE7AF731E5}" type="presParOf" srcId="{A2D6DE0E-B847-435B-A494-4D00CFA90FCC}" destId="{80CD4B1A-71D7-4874-82EF-FC5ABC9695FC}" srcOrd="4" destOrd="0" presId="urn:microsoft.com/office/officeart/2005/8/layout/cycle5"/>
    <dgm:cxn modelId="{FE13EBC8-9099-4C9B-A927-4171C1D913D0}" type="presParOf" srcId="{A2D6DE0E-B847-435B-A494-4D00CFA90FCC}" destId="{C15B230C-323F-4CDD-A0D4-5B34503E0FA3}" srcOrd="5" destOrd="0" presId="urn:microsoft.com/office/officeart/2005/8/layout/cycle5"/>
    <dgm:cxn modelId="{3F6F7B84-5D62-4C4C-8283-0BE70D3B0D50}" type="presParOf" srcId="{A2D6DE0E-B847-435B-A494-4D00CFA90FCC}" destId="{03261B9C-27FD-4D4D-BE2C-97823D011885}" srcOrd="6" destOrd="0" presId="urn:microsoft.com/office/officeart/2005/8/layout/cycle5"/>
    <dgm:cxn modelId="{0F48F971-27EF-4BF5-ACDE-ECBFC06975EC}" type="presParOf" srcId="{A2D6DE0E-B847-435B-A494-4D00CFA90FCC}" destId="{40C0871F-4E3D-427C-8699-30511CB20270}" srcOrd="7" destOrd="0" presId="urn:microsoft.com/office/officeart/2005/8/layout/cycle5"/>
    <dgm:cxn modelId="{FBDE3AE4-F6B4-44D8-A8E7-C025FC8C12ED}" type="presParOf" srcId="{A2D6DE0E-B847-435B-A494-4D00CFA90FCC}" destId="{4ABC5093-6075-4A94-8A5E-32A06F8A5794}" srcOrd="8" destOrd="0" presId="urn:microsoft.com/office/officeart/2005/8/layout/cycle5"/>
    <dgm:cxn modelId="{5DDAE41C-2401-45A1-922D-A185ED05CE37}" type="presParOf" srcId="{A2D6DE0E-B847-435B-A494-4D00CFA90FCC}" destId="{147F9A47-0598-475B-B142-6A8C62983A07}" srcOrd="9" destOrd="0" presId="urn:microsoft.com/office/officeart/2005/8/layout/cycle5"/>
    <dgm:cxn modelId="{A004C112-6FC7-4B91-B8FA-D8DF5DDE2ABE}" type="presParOf" srcId="{A2D6DE0E-B847-435B-A494-4D00CFA90FCC}" destId="{E31F86A6-6CBF-4930-BC60-6A4066A43866}" srcOrd="10" destOrd="0" presId="urn:microsoft.com/office/officeart/2005/8/layout/cycle5"/>
    <dgm:cxn modelId="{B84E3FFF-3485-4A59-B074-0D258F7EA2DC}" type="presParOf" srcId="{A2D6DE0E-B847-435B-A494-4D00CFA90FCC}" destId="{80BD28C6-0254-4EF9-B521-4F779F8DFF86}" srcOrd="11" destOrd="0" presId="urn:microsoft.com/office/officeart/2005/8/layout/cycle5"/>
    <dgm:cxn modelId="{71E9901E-B7CA-4783-B7A6-48F871855A3C}" type="presParOf" srcId="{A2D6DE0E-B847-435B-A494-4D00CFA90FCC}" destId="{01CA6068-8BD3-4241-AFE8-C658040C8C5F}" srcOrd="12" destOrd="0" presId="urn:microsoft.com/office/officeart/2005/8/layout/cycle5"/>
    <dgm:cxn modelId="{348CD2DA-9D47-4AE7-9A3E-A89102D6858B}" type="presParOf" srcId="{A2D6DE0E-B847-435B-A494-4D00CFA90FCC}" destId="{5493B385-C4C6-459B-A985-78E7C46BCD3C}" srcOrd="13" destOrd="0" presId="urn:microsoft.com/office/officeart/2005/8/layout/cycle5"/>
    <dgm:cxn modelId="{1DBB8CB9-BD72-4E07-BC46-203CFA2BD41C}" type="presParOf" srcId="{A2D6DE0E-B847-435B-A494-4D00CFA90FCC}" destId="{AD4593BB-A788-48C1-A02E-6B7F42F63193}" srcOrd="14" destOrd="0" presId="urn:microsoft.com/office/officeart/2005/8/layout/cycle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6CF93-AEF2-468C-853E-7504D9FCF0FE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2F80E-326D-4A57-AD00-7A4044036B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F80E-326D-4A57-AD00-7A4044036B1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8A44B5A-2571-4774-A72E-CF835EDFC53B}" type="datetime1">
              <a:rPr lang="th-TH" smtClean="0"/>
              <a:pPr/>
              <a:t>16/02/59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สี่เหลี่ยมผืนผ้า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สี่เหลี่ยมผืนผ้า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680-7290-4FC0-A604-D5C6C6CB8499}" type="datetime1">
              <a:rPr lang="th-TH" smtClean="0"/>
              <a:pPr/>
              <a:t>16/02/59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9F0-6455-43F4-AA87-B8FC8C34650D}" type="datetime1">
              <a:rPr lang="th-TH" smtClean="0"/>
              <a:pPr/>
              <a:t>16/02/59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สามเหลี่ยมหน้าจั่ว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12BE-B520-4854-A74A-A48A1587BB2B}" type="datetime1">
              <a:rPr lang="th-TH" smtClean="0"/>
              <a:pPr/>
              <a:t>16/02/59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7B3A0D1-BC23-4301-98E2-818B41929043}" type="datetime1">
              <a:rPr lang="th-TH" smtClean="0"/>
              <a:pPr/>
              <a:t>16/02/59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7D3D-E633-4AFB-8847-1C0F9C95DAF1}" type="datetime1">
              <a:rPr lang="th-TH" smtClean="0"/>
              <a:pPr/>
              <a:t>16/02/59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AE18-87CC-4159-BEF3-C9FC6215B306}" type="datetime1">
              <a:rPr lang="th-TH" smtClean="0"/>
              <a:pPr/>
              <a:t>16/02/59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A2D3-AB56-4140-8472-2312B3967DF8}" type="datetime1">
              <a:rPr lang="th-TH" smtClean="0"/>
              <a:pPr/>
              <a:t>16/02/59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สามเหลี่ยมหน้าจั่ว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AD27-9AC3-4214-B7EF-2EBFCD81BC02}" type="datetime1">
              <a:rPr lang="th-TH" smtClean="0"/>
              <a:pPr/>
              <a:t>16/02/59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5" name="ตัวเชื่อมต่อตรง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สามเหลี่ยมหน้าจั่ว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33FDC-218C-4997-AB21-B8A4EA7E298E}" type="datetime1">
              <a:rPr lang="th-TH" smtClean="0"/>
              <a:pPr/>
              <a:t>16/02/59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สามเหลี่ยมหน้าจั่ว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เนื้อหา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7B8A-6907-4CE1-82B2-824F65FE2A15}" type="datetime1">
              <a:rPr lang="th-TH" smtClean="0"/>
              <a:pPr/>
              <a:t>16/02/59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สามเหลี่ยมหน้าจั่ว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DF1490-62B3-4058-A4D9-50D3FBFA9C61}" type="datetime1">
              <a:rPr lang="th-TH" smtClean="0"/>
              <a:pPr/>
              <a:t>16/02/59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8" name="ตัวเชื่อมต่อตรง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ตัวเชื่อมต่อตรง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ามเหลี่ยมหน้าจั่ว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785918" y="3714752"/>
            <a:ext cx="6215106" cy="1285884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th-TH" b="1" dirty="0" smtClean="0"/>
              <a:t>การประชุมวิชาการ เรื่อง เดินหน้าอุดมศึกษาไทย</a:t>
            </a:r>
          </a:p>
          <a:p>
            <a:r>
              <a:rPr lang="th-TH" b="1" dirty="0" smtClean="0"/>
              <a:t>วันที่ ๒๕ กุมภาพันธ์ ๒๕๕๘</a:t>
            </a:r>
          </a:p>
          <a:p>
            <a:r>
              <a:rPr lang="th-TH" b="1" dirty="0" smtClean="0"/>
              <a:t>ณ โรงแรมดวงตะวัน เชียงใหม่ จ.เชียงใหม่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2976" y="5143512"/>
            <a:ext cx="7038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cs typeface="+mj-cs"/>
              </a:rPr>
              <a:t>  นายขจร  จิตสุขุมมงคล   </a:t>
            </a:r>
            <a:r>
              <a:rPr lang="th-TH" sz="2400" b="1" dirty="0" smtClean="0">
                <a:cs typeface="+mj-cs"/>
              </a:rPr>
              <a:t>รองเลขาธิการคณะกรรมการการอุดมศึกษา</a:t>
            </a:r>
            <a:endParaRPr lang="en-US" b="1" dirty="0">
              <a:cs typeface="+mj-cs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785786" y="1571612"/>
            <a:ext cx="789030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6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+mj-cs"/>
              </a:rPr>
              <a:t>ธรรมาภิ</a:t>
            </a:r>
            <a:r>
              <a:rPr lang="th-TH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cs typeface="+mj-cs"/>
              </a:rPr>
              <a:t>บาลในสถาบันอุดมศึกษา</a:t>
            </a:r>
            <a:endParaRPr lang="th-TH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CC"/>
              </a:solidFill>
              <a:cs typeface="+mj-cs"/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/>
              <a:t>ปัญหา</a:t>
            </a:r>
            <a:r>
              <a:rPr lang="th-TH" sz="3600" b="1" dirty="0" err="1" smtClean="0"/>
              <a:t>ธรรมาภิ</a:t>
            </a:r>
            <a:r>
              <a:rPr lang="th-TH" sz="3600" b="1" dirty="0" smtClean="0"/>
              <a:t>บาลในสถาบันอุดมศึกษา</a:t>
            </a:r>
            <a:endParaRPr lang="en-US" sz="3600" dirty="0"/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10</a:t>
            </a:fld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357158" y="1219200"/>
            <a:ext cx="8329642" cy="4937760"/>
          </a:xfrm>
        </p:spPr>
        <p:txBody>
          <a:bodyPr>
            <a:normAutofit lnSpcReduction="10000"/>
          </a:bodyPr>
          <a:lstStyle/>
          <a:p>
            <a:pPr marL="0" indent="457200">
              <a:buNone/>
            </a:pPr>
            <a:r>
              <a:rPr lang="th-TH" dirty="0" smtClean="0">
                <a:cs typeface="+mj-cs"/>
              </a:rPr>
              <a:t>     การประชุมระดมความคิดเห็นเพื่อกำหนดแนวทางการแก้ไขปัญหา</a:t>
            </a:r>
            <a:r>
              <a:rPr lang="th-TH" dirty="0" err="1" smtClean="0">
                <a:cs typeface="+mj-cs"/>
              </a:rPr>
              <a:t>ธรรมาภิ</a:t>
            </a:r>
            <a:r>
              <a:rPr lang="th-TH" dirty="0" smtClean="0">
                <a:cs typeface="+mj-cs"/>
              </a:rPr>
              <a:t>บาล             ในสถาบันอุดมศึกษา เมื่อวันพุธที่ ๔ พฤศจิกายน ๒๕๕๘  ระหว่างรัฐมนตรีช่วยว่า</a:t>
            </a:r>
            <a:r>
              <a:rPr lang="th-TH" smtClean="0">
                <a:cs typeface="+mj-cs"/>
              </a:rPr>
              <a:t>การ</a:t>
            </a:r>
            <a:r>
              <a:rPr lang="th-TH" smtClean="0">
                <a:cs typeface="+mj-cs"/>
              </a:rPr>
              <a:t>กระทรวงศึกษาธิการ </a:t>
            </a:r>
            <a:r>
              <a:rPr lang="th-TH" dirty="0" smtClean="0">
                <a:cs typeface="+mj-cs"/>
              </a:rPr>
              <a:t>(นาย</a:t>
            </a:r>
            <a:r>
              <a:rPr lang="th-TH" dirty="0" err="1" smtClean="0">
                <a:cs typeface="+mj-cs"/>
              </a:rPr>
              <a:t>ธี</a:t>
            </a:r>
            <a:r>
              <a:rPr lang="th-TH" dirty="0" smtClean="0">
                <a:cs typeface="+mj-cs"/>
              </a:rPr>
              <a:t>ระเกียรติ เจริญ</a:t>
            </a:r>
            <a:r>
              <a:rPr lang="th-TH" dirty="0" err="1" smtClean="0">
                <a:cs typeface="+mj-cs"/>
              </a:rPr>
              <a:t>เศรษฐ</a:t>
            </a:r>
            <a:r>
              <a:rPr lang="th-TH" dirty="0" smtClean="0">
                <a:cs typeface="+mj-cs"/>
              </a:rPr>
              <a:t>ศิลป์) สำนักงานคณะกรรมการการอุดมศึกษา และหน่วยงานที่เกี่ยวข้องอื่นๆ อาทิ สำนักงานผู้ตรวจการแผ่นดิน  สำนักงาน </a:t>
            </a:r>
            <a:r>
              <a:rPr lang="th-TH" dirty="0" err="1" smtClean="0">
                <a:cs typeface="+mj-cs"/>
              </a:rPr>
              <a:t>ป.ป.ท.</a:t>
            </a:r>
            <a:r>
              <a:rPr lang="th-TH" dirty="0" smtClean="0">
                <a:cs typeface="+mj-cs"/>
              </a:rPr>
              <a:t>, สำนักงาน ป.ป.ช., สำนักงานคณะกรรมการกฤษฎีกา, สำนักงานการตรวจเงินแผ่นดิน องค์กรต่อต้าน</a:t>
            </a:r>
            <a:r>
              <a:rPr lang="th-TH" dirty="0" err="1" smtClean="0">
                <a:cs typeface="+mj-cs"/>
              </a:rPr>
              <a:t>คอร์รัป</a:t>
            </a:r>
            <a:r>
              <a:rPr lang="th-TH" dirty="0" smtClean="0">
                <a:cs typeface="+mj-cs"/>
              </a:rPr>
              <a:t>ชัน (ประเทศไทย)  เป็นต้น ได้มีการสรุปประเด็นการร้องเรียนความไม่ชอบธรรมและการประพฤติผิดในสถาบันอุดมศึกษา </a:t>
            </a:r>
            <a:r>
              <a:rPr lang="th-TH" b="1" dirty="0" smtClean="0">
                <a:cs typeface="+mj-cs"/>
              </a:rPr>
              <a:t>โดยมีประเด็นหลัก ๓ ประการ ได้แก่</a:t>
            </a:r>
          </a:p>
          <a:p>
            <a:pPr marL="0" indent="457200">
              <a:buNone/>
            </a:pPr>
            <a:r>
              <a:rPr lang="th-TH" b="1" dirty="0" smtClean="0">
                <a:cs typeface="+mj-cs"/>
              </a:rPr>
              <a:t>	๑.  การสรรหาผู้บริหารและสภาสถาบันอุดมศึกษา</a:t>
            </a:r>
          </a:p>
          <a:p>
            <a:pPr marL="0" indent="457200">
              <a:buNone/>
            </a:pPr>
            <a:r>
              <a:rPr lang="th-TH" b="1" dirty="0" smtClean="0">
                <a:cs typeface="+mj-cs"/>
              </a:rPr>
              <a:t>	๒.  การจัดการศึกษาที่ไม่มีคุณภาพและไม่ได้มาตรฐาน </a:t>
            </a:r>
          </a:p>
          <a:p>
            <a:pPr marL="0" indent="457200">
              <a:buNone/>
            </a:pPr>
            <a:r>
              <a:rPr lang="th-TH" b="1" dirty="0" smtClean="0">
                <a:cs typeface="+mj-cs"/>
              </a:rPr>
              <a:t>	๓.  การลอกเลียนผลงานทางวิชาการ  รวมถึงการจ้างทำและคัดลอกวิทยานิพนธ์</a:t>
            </a:r>
            <a:endParaRPr lang="th-TH" dirty="0" smtClean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/>
              <a:t>ผลกระทบเมื่อขาด</a:t>
            </a:r>
            <a:r>
              <a:rPr lang="th-TH" sz="3600" b="1" dirty="0" err="1" smtClean="0"/>
              <a:t>ธรรมาภิ</a:t>
            </a:r>
            <a:r>
              <a:rPr lang="th-TH" sz="3600" b="1" dirty="0" smtClean="0"/>
              <a:t>บาลในสถาบันอุดมศึกษา</a:t>
            </a:r>
            <a:endParaRPr lang="en-US" sz="3600" dirty="0"/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11</a:t>
            </a:fld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357158" y="1857364"/>
            <a:ext cx="8329642" cy="3786214"/>
          </a:xfrm>
        </p:spPr>
        <p:txBody>
          <a:bodyPr>
            <a:normAutofit lnSpcReduction="10000"/>
          </a:bodyPr>
          <a:lstStyle/>
          <a:p>
            <a:pPr marL="0" indent="457200">
              <a:buNone/>
            </a:pPr>
            <a:r>
              <a:rPr lang="th-TH" sz="2800" b="1" dirty="0" smtClean="0">
                <a:cs typeface="+mj-cs"/>
              </a:rPr>
              <a:t>     	</a:t>
            </a:r>
            <a:r>
              <a:rPr lang="th-TH" sz="2800" b="1" dirty="0" smtClean="0">
                <a:cs typeface="+mj-cs"/>
                <a:sym typeface="Wingdings"/>
              </a:rPr>
              <a:t> มีข้อร้องเรียนมาก </a:t>
            </a:r>
          </a:p>
          <a:p>
            <a:pPr marL="0" indent="457200">
              <a:buNone/>
            </a:pPr>
            <a:r>
              <a:rPr lang="th-TH" sz="2800" b="1" dirty="0" smtClean="0">
                <a:cs typeface="+mj-cs"/>
                <a:sym typeface="Wingdings"/>
              </a:rPr>
              <a:t>	 การบริหารกิจการต่างๆ เกิดภาวะชะลอตัว หรือหยุดชะงัก </a:t>
            </a:r>
          </a:p>
          <a:p>
            <a:pPr marL="0" indent="457200">
              <a:buNone/>
            </a:pPr>
            <a:r>
              <a:rPr lang="th-TH" sz="2800" b="1" dirty="0" smtClean="0">
                <a:cs typeface="+mj-cs"/>
                <a:sym typeface="Wingdings"/>
              </a:rPr>
              <a:t>	 สถาบันอุดมศึกษาอ่อนแอ ไม่สามารถพัฒนาหรือแข่งขันได้</a:t>
            </a:r>
          </a:p>
          <a:p>
            <a:pPr marL="0" indent="457200">
              <a:buNone/>
            </a:pPr>
            <a:r>
              <a:rPr lang="th-TH" sz="2800" b="1" dirty="0" smtClean="0">
                <a:cs typeface="+mj-cs"/>
                <a:sym typeface="Wingdings"/>
              </a:rPr>
              <a:t>	 บุคลากรขาดขวัญและกำลังใจในการปฏิบัติงาน</a:t>
            </a:r>
          </a:p>
          <a:p>
            <a:pPr marL="0" indent="457200">
              <a:buNone/>
            </a:pPr>
            <a:r>
              <a:rPr lang="th-TH" sz="2800" b="1" dirty="0" smtClean="0">
                <a:cs typeface="+mj-cs"/>
                <a:sym typeface="Wingdings"/>
              </a:rPr>
              <a:t>	 สังคมขาดความศรัทธา การยอมรับ และความเชื่อถือ </a:t>
            </a:r>
          </a:p>
          <a:p>
            <a:pPr marL="0" indent="457200">
              <a:buNone/>
            </a:pPr>
            <a:r>
              <a:rPr lang="th-TH" sz="2800" b="1" dirty="0" smtClean="0">
                <a:cs typeface="+mj-cs"/>
                <a:sym typeface="Wingdings"/>
              </a:rPr>
              <a:t>	 ประสบปัญหาการเงิน และการบริหารทรัพยากร</a:t>
            </a:r>
          </a:p>
          <a:p>
            <a:pPr marL="0" indent="457200">
              <a:buNone/>
            </a:pPr>
            <a:r>
              <a:rPr lang="th-TH" sz="2800" b="1" dirty="0" smtClean="0">
                <a:cs typeface="+mj-cs"/>
                <a:sym typeface="Wingdings"/>
              </a:rPr>
              <a:t>			              ฯลฯ</a:t>
            </a:r>
          </a:p>
          <a:p>
            <a:pPr marL="0" indent="457200">
              <a:buNone/>
            </a:pPr>
            <a:r>
              <a:rPr lang="th-TH" sz="2800" b="1" dirty="0" smtClean="0">
                <a:cs typeface="+mj-cs"/>
                <a:sym typeface="Wingdings"/>
              </a:rPr>
              <a:t>	</a:t>
            </a:r>
            <a:endParaRPr lang="th-TH" sz="2800" b="1" dirty="0" smtClean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/>
              <a:t>แนวทางการส่งเสริม</a:t>
            </a:r>
            <a:r>
              <a:rPr lang="th-TH" sz="3600" b="1" dirty="0" err="1" smtClean="0"/>
              <a:t>ธรรมาภิ</a:t>
            </a:r>
            <a:r>
              <a:rPr lang="th-TH" sz="3600" b="1" dirty="0" smtClean="0"/>
              <a:t>บาลในสถาบันอุดมศึกษา</a:t>
            </a:r>
            <a:endParaRPr lang="en-US" sz="3600" dirty="0"/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12</a:t>
            </a:fld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/>
              <a:t>		</a:t>
            </a:r>
            <a:r>
              <a:rPr lang="th-TH" dirty="0" smtClean="0">
                <a:sym typeface="Wingdings"/>
              </a:rPr>
              <a:t> </a:t>
            </a:r>
            <a:r>
              <a:rPr lang="th-TH" dirty="0" smtClean="0">
                <a:cs typeface="+mj-cs"/>
                <a:sym typeface="Wingdings"/>
              </a:rPr>
              <a:t>วางระบบ/กลไกที่ดีและมีประสิทธิภาพ ในการได้มาซึ่งนายกสภาและกรรมการสภาสถาบัน และผู้บริหารสถาบันอุดมศึกษา เพื่อให้ได้บุคคลที่มีทั้งความรู้ความสามารถ และมีคุณธรรมจริยธรรม สามารถช่วยพัฒนา หรือแก้ไขปัญหาได้</a:t>
            </a:r>
          </a:p>
          <a:p>
            <a:pPr>
              <a:buNone/>
            </a:pPr>
            <a:r>
              <a:rPr lang="th-TH" dirty="0" smtClean="0">
                <a:cs typeface="+mj-cs"/>
                <a:sym typeface="Wingdings"/>
              </a:rPr>
              <a:t>		 สำรวจและประเมินตนเองในฐานะองค์กรบริหารสูงสุดของสถาบัน        เป็นแบบอย่างที่ดีในการบริหารกิจการสถาบันอุดมศึกษาตามหลัก</a:t>
            </a:r>
            <a:r>
              <a:rPr lang="th-TH" dirty="0" err="1" smtClean="0">
                <a:cs typeface="+mj-cs"/>
                <a:sym typeface="Wingdings"/>
              </a:rPr>
              <a:t>ธรรมาภิ</a:t>
            </a:r>
            <a:r>
              <a:rPr lang="th-TH" dirty="0" smtClean="0">
                <a:cs typeface="+mj-cs"/>
                <a:sym typeface="Wingdings"/>
              </a:rPr>
              <a:t>บาล </a:t>
            </a:r>
          </a:p>
          <a:p>
            <a:pPr>
              <a:buNone/>
            </a:pPr>
            <a:r>
              <a:rPr lang="th-TH" dirty="0" smtClean="0">
                <a:cs typeface="+mj-cs"/>
                <a:sym typeface="Wingdings"/>
              </a:rPr>
              <a:t>		 กระตุ้นและส่งเสริมสนับสนุนให้บุคลากรในสถาบันอุดมศึกษา                  มีค่านิยม/วัฒนธรรมองค์กรที่ดีในการปฏิบัติงาน</a:t>
            </a:r>
            <a:endParaRPr lang="en-US" dirty="0">
              <a:cs typeface="+mj-cs"/>
            </a:endParaRPr>
          </a:p>
        </p:txBody>
      </p:sp>
      <p:sp>
        <p:nvSpPr>
          <p:cNvPr id="5" name="แผนผังลำดับงาน: เทปเจาะรู 4"/>
          <p:cNvSpPr/>
          <p:nvPr/>
        </p:nvSpPr>
        <p:spPr>
          <a:xfrm>
            <a:off x="714348" y="1428736"/>
            <a:ext cx="4643470" cy="928694"/>
          </a:xfrm>
          <a:prstGeom prst="flowChartPunchedTape">
            <a:avLst/>
          </a:prstGeom>
          <a:solidFill>
            <a:srgbClr val="E6FC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  <a:cs typeface="+mj-cs"/>
              </a:rPr>
              <a:t>มิติของสภาสถาบันฯ และคณะผู้บริหาร</a:t>
            </a:r>
            <a:endParaRPr lang="en-US" b="1" dirty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29642" cy="990600"/>
          </a:xfrm>
        </p:spPr>
        <p:txBody>
          <a:bodyPr>
            <a:normAutofit/>
          </a:bodyPr>
          <a:lstStyle/>
          <a:p>
            <a:r>
              <a:rPr lang="th-TH" sz="3600" b="1" dirty="0" smtClean="0"/>
              <a:t>แนวทางการส่งเสริม</a:t>
            </a:r>
            <a:r>
              <a:rPr lang="th-TH" sz="3600" b="1" dirty="0" err="1" smtClean="0"/>
              <a:t>ธรรมาภิ</a:t>
            </a:r>
            <a:r>
              <a:rPr lang="th-TH" sz="3600" b="1" dirty="0" smtClean="0"/>
              <a:t>บาลในสถาบันอุดมศึกษา (ต่อ)</a:t>
            </a:r>
            <a:endParaRPr lang="en-US" sz="3600" dirty="0"/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13</a:t>
            </a:fld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/>
              <a:t>		</a:t>
            </a:r>
            <a:r>
              <a:rPr lang="th-TH" dirty="0" smtClean="0">
                <a:sym typeface="Wingdings"/>
              </a:rPr>
              <a:t> </a:t>
            </a:r>
            <a:r>
              <a:rPr lang="th-TH" dirty="0" smtClean="0">
                <a:cs typeface="+mj-cs"/>
                <a:sym typeface="Wingdings"/>
              </a:rPr>
              <a:t>ตระหนักถึงบทบาทหน้าที่ และความรับผิดชอบ ต่อตนเอง ต่อภารกิจ  ต่อสถาบันอุดมศึกษา ต่อนิสิตนักศึกษา และต่อสังคม </a:t>
            </a:r>
          </a:p>
          <a:p>
            <a:pPr>
              <a:buNone/>
            </a:pPr>
            <a:r>
              <a:rPr lang="th-TH" dirty="0" smtClean="0">
                <a:cs typeface="+mj-cs"/>
                <a:sym typeface="Wingdings"/>
              </a:rPr>
              <a:t>		 มีส่วนร่วมในกิจกรรมต่างๆ ของสถาบันอุดมศึกษา เป็นส่วนหนึ่งในการพัฒนาสถาบันอุดมศึกษาในด้านต่างๆ </a:t>
            </a:r>
          </a:p>
          <a:p>
            <a:pPr>
              <a:buNone/>
            </a:pPr>
            <a:r>
              <a:rPr lang="th-TH" dirty="0" smtClean="0">
                <a:cs typeface="+mj-cs"/>
                <a:sym typeface="Wingdings"/>
              </a:rPr>
              <a:t>		 มีส่วนร่วมในการตรวจสอบและผลักดันให้เกิด</a:t>
            </a:r>
            <a:r>
              <a:rPr lang="th-TH" dirty="0" err="1" smtClean="0">
                <a:cs typeface="+mj-cs"/>
                <a:sym typeface="Wingdings"/>
              </a:rPr>
              <a:t>ธรรมาภิ</a:t>
            </a:r>
            <a:r>
              <a:rPr lang="th-TH" dirty="0" smtClean="0">
                <a:cs typeface="+mj-cs"/>
                <a:sym typeface="Wingdings"/>
              </a:rPr>
              <a:t>บาล                 ในสถาบันอุดมศึกษาของตน</a:t>
            </a:r>
            <a:endParaRPr lang="en-US" dirty="0">
              <a:cs typeface="+mj-cs"/>
            </a:endParaRPr>
          </a:p>
        </p:txBody>
      </p:sp>
      <p:sp>
        <p:nvSpPr>
          <p:cNvPr id="5" name="แผนผังลำดับงาน: เทปเจาะรู 4"/>
          <p:cNvSpPr/>
          <p:nvPr/>
        </p:nvSpPr>
        <p:spPr>
          <a:xfrm>
            <a:off x="714348" y="1428736"/>
            <a:ext cx="4643470" cy="928694"/>
          </a:xfrm>
          <a:prstGeom prst="flowChartPunchedTape">
            <a:avLst/>
          </a:prstGeom>
          <a:solidFill>
            <a:srgbClr val="E6FC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  <a:cs typeface="+mj-cs"/>
              </a:rPr>
              <a:t>มิติของประชาคมในสถาบันอุดมศึกษา</a:t>
            </a:r>
            <a:endParaRPr lang="en-US" b="1" dirty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29642" cy="990600"/>
          </a:xfrm>
        </p:spPr>
        <p:txBody>
          <a:bodyPr>
            <a:normAutofit/>
          </a:bodyPr>
          <a:lstStyle/>
          <a:p>
            <a:r>
              <a:rPr lang="th-TH" sz="3600" b="1" dirty="0" smtClean="0"/>
              <a:t>แนวทางการส่งเสริม</a:t>
            </a:r>
            <a:r>
              <a:rPr lang="th-TH" sz="3600" b="1" dirty="0" err="1" smtClean="0"/>
              <a:t>ธรรมาภิ</a:t>
            </a:r>
            <a:r>
              <a:rPr lang="th-TH" sz="3600" b="1" dirty="0" smtClean="0"/>
              <a:t>บาลในสถาบันอุดมศึกษา (ต่อ)</a:t>
            </a:r>
            <a:endParaRPr lang="en-US" sz="3600" dirty="0"/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14</a:t>
            </a:fld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/>
              <a:t>		</a:t>
            </a:r>
            <a:r>
              <a:rPr lang="th-TH" dirty="0" smtClean="0">
                <a:sym typeface="Wingdings"/>
              </a:rPr>
              <a:t> </a:t>
            </a:r>
            <a:r>
              <a:rPr lang="th-TH" dirty="0" smtClean="0">
                <a:cs typeface="+mj-cs"/>
                <a:sym typeface="Wingdings"/>
              </a:rPr>
              <a:t>ส่งเสริมสนับสนุนให้ผู้บริหารและสภาสถาบันอุดมศึกษามีความรู้และทักษะในการบริหารตามหลัก</a:t>
            </a:r>
            <a:r>
              <a:rPr lang="th-TH" dirty="0" err="1" smtClean="0">
                <a:cs typeface="+mj-cs"/>
                <a:sym typeface="Wingdings"/>
              </a:rPr>
              <a:t>ธรรมาภิ</a:t>
            </a:r>
            <a:r>
              <a:rPr lang="th-TH" dirty="0" smtClean="0">
                <a:cs typeface="+mj-cs"/>
                <a:sym typeface="Wingdings"/>
              </a:rPr>
              <a:t>บาลในมิติต่างๆ  เช่น การจัดทำกรอบมาตรฐานหลักสูตรกรรมการสภาสถาบันอุดมศึกษา กรรมการตรวจสอบ กรรมการสภาวิชาการ</a:t>
            </a:r>
          </a:p>
          <a:p>
            <a:pPr>
              <a:buNone/>
            </a:pPr>
            <a:r>
              <a:rPr lang="th-TH" dirty="0" smtClean="0">
                <a:cs typeface="+mj-cs"/>
                <a:sym typeface="Wingdings"/>
              </a:rPr>
              <a:t>		 </a:t>
            </a:r>
            <a:r>
              <a:rPr lang="th-TH" dirty="0" smtClean="0">
                <a:cs typeface="+mj-cs"/>
                <a:sym typeface="Wingdings"/>
              </a:rPr>
              <a:t>มีกลไกการ</a:t>
            </a:r>
            <a:r>
              <a:rPr lang="th-TH" dirty="0" smtClean="0">
                <a:cs typeface="+mj-cs"/>
                <a:sym typeface="Wingdings"/>
              </a:rPr>
              <a:t>ติดตาม</a:t>
            </a:r>
            <a:r>
              <a:rPr lang="th-TH" dirty="0" smtClean="0">
                <a:cs typeface="+mj-cs"/>
                <a:sym typeface="Wingdings"/>
              </a:rPr>
              <a:t>และประเมินผลการบริหารตามหลัก</a:t>
            </a:r>
            <a:r>
              <a:rPr lang="th-TH" dirty="0" err="1" smtClean="0">
                <a:cs typeface="+mj-cs"/>
                <a:sym typeface="Wingdings"/>
              </a:rPr>
              <a:t>ธรรมาภิ</a:t>
            </a:r>
            <a:r>
              <a:rPr lang="th-TH" dirty="0" smtClean="0">
                <a:cs typeface="+mj-cs"/>
                <a:sym typeface="Wingdings"/>
              </a:rPr>
              <a:t>บาลของสถาบันอุดมศึกษา</a:t>
            </a:r>
          </a:p>
          <a:p>
            <a:pPr>
              <a:buNone/>
            </a:pPr>
            <a:endParaRPr lang="th-TH" dirty="0" smtClean="0">
              <a:cs typeface="+mj-cs"/>
              <a:sym typeface="Wingdings"/>
            </a:endParaRPr>
          </a:p>
          <a:p>
            <a:pPr>
              <a:buNone/>
            </a:pPr>
            <a:r>
              <a:rPr lang="th-TH" dirty="0" smtClean="0">
                <a:cs typeface="+mj-cs"/>
                <a:sym typeface="Wingdings"/>
              </a:rPr>
              <a:t>		</a:t>
            </a:r>
            <a:endParaRPr lang="en-US" dirty="0">
              <a:cs typeface="+mj-cs"/>
            </a:endParaRPr>
          </a:p>
        </p:txBody>
      </p:sp>
      <p:sp>
        <p:nvSpPr>
          <p:cNvPr id="5" name="แผนผังลำดับงาน: เทปเจาะรู 4"/>
          <p:cNvSpPr/>
          <p:nvPr/>
        </p:nvSpPr>
        <p:spPr>
          <a:xfrm>
            <a:off x="714348" y="1428736"/>
            <a:ext cx="2571768" cy="928694"/>
          </a:xfrm>
          <a:prstGeom prst="flowChartPunchedTape">
            <a:avLst/>
          </a:prstGeom>
          <a:solidFill>
            <a:srgbClr val="E6FC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  <a:cs typeface="+mj-cs"/>
              </a:rPr>
              <a:t>มิติของ สกอ.</a:t>
            </a:r>
            <a:endParaRPr lang="en-US" b="1" dirty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15</a:t>
            </a:fld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571604" y="2000240"/>
            <a:ext cx="600079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th-TH" sz="8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ขอขอบคุณ </a:t>
            </a:r>
            <a:endParaRPr lang="th-TH" sz="8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/>
              <a:t>ความหมาย</a:t>
            </a:r>
            <a:endParaRPr lang="en-US" sz="36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29642" cy="493776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endParaRPr lang="th-TH" dirty="0" smtClean="0"/>
          </a:p>
          <a:p>
            <a:pPr>
              <a:spcBef>
                <a:spcPts val="0"/>
              </a:spcBef>
              <a:buNone/>
            </a:pPr>
            <a:endParaRPr lang="th-TH" dirty="0" smtClean="0"/>
          </a:p>
          <a:p>
            <a:pPr>
              <a:spcBef>
                <a:spcPts val="0"/>
              </a:spcBef>
              <a:buNone/>
            </a:pPr>
            <a:r>
              <a:rPr lang="th-TH" dirty="0" smtClean="0"/>
              <a:t>                                                       </a:t>
            </a:r>
            <a:r>
              <a:rPr lang="en-US" dirty="0" smtClean="0"/>
              <a:t>=</a:t>
            </a:r>
            <a:r>
              <a:rPr lang="th-TH" dirty="0" smtClean="0"/>
              <a:t>                    </a:t>
            </a:r>
            <a:r>
              <a:rPr lang="en-US" dirty="0" smtClean="0">
                <a:sym typeface="Symbol"/>
              </a:rPr>
              <a:t>                                    </a:t>
            </a:r>
            <a:r>
              <a:rPr lang="th-TH" dirty="0" smtClean="0">
                <a:sym typeface="Symbol"/>
              </a:rPr>
              <a:t>              </a:t>
            </a:r>
          </a:p>
          <a:p>
            <a:pPr>
              <a:spcBef>
                <a:spcPts val="0"/>
              </a:spcBef>
              <a:buNone/>
            </a:pPr>
            <a:r>
              <a:rPr lang="th-TH" dirty="0" smtClean="0">
                <a:sym typeface="Symbol"/>
              </a:rPr>
              <a:t>				</a:t>
            </a:r>
            <a:r>
              <a:rPr lang="th-TH" dirty="0" smtClean="0">
                <a:cs typeface="+mj-cs"/>
                <a:sym typeface="Symbol"/>
              </a:rPr>
              <a:t>          (คุณความดี, ความถูกต้อง)  (บำรุงรักษา, ปกครอง)</a:t>
            </a:r>
          </a:p>
          <a:p>
            <a:pPr>
              <a:spcBef>
                <a:spcPts val="0"/>
              </a:spcBef>
              <a:buNone/>
            </a:pPr>
            <a:endParaRPr lang="en-US" dirty="0" smtClean="0">
              <a:cs typeface="+mj-cs"/>
              <a:sym typeface="Symbol"/>
            </a:endParaRPr>
          </a:p>
          <a:p>
            <a:pPr>
              <a:spcBef>
                <a:spcPts val="0"/>
              </a:spcBef>
              <a:buNone/>
            </a:pPr>
            <a:r>
              <a:rPr lang="th-TH" dirty="0" smtClean="0">
                <a:cs typeface="+mj-cs"/>
                <a:sym typeface="Symbol"/>
              </a:rPr>
              <a:t>				        </a:t>
            </a:r>
            <a:r>
              <a:rPr lang="en-US" dirty="0" smtClean="0"/>
              <a:t>=</a:t>
            </a:r>
            <a:r>
              <a:rPr lang="th-TH" sz="2800" dirty="0" smtClean="0">
                <a:cs typeface="+mj-cs"/>
                <a:sym typeface="Symbol"/>
              </a:rPr>
              <a:t>   วิธีการปกครองที่ดี   หรือ</a:t>
            </a:r>
          </a:p>
          <a:p>
            <a:pPr>
              <a:spcBef>
                <a:spcPts val="0"/>
              </a:spcBef>
              <a:buNone/>
            </a:pPr>
            <a:r>
              <a:rPr lang="th-TH" sz="2800" dirty="0" smtClean="0">
                <a:cs typeface="+mj-cs"/>
                <a:sym typeface="Symbol"/>
              </a:rPr>
              <a:t>					 หลักการบริหารบนพื้นฐานของหลักธรรม </a:t>
            </a:r>
          </a:p>
          <a:p>
            <a:pPr>
              <a:spcBef>
                <a:spcPts val="0"/>
              </a:spcBef>
              <a:buNone/>
            </a:pPr>
            <a:r>
              <a:rPr lang="th-TH" sz="2800" dirty="0" smtClean="0">
                <a:cs typeface="+mj-cs"/>
                <a:sym typeface="Symbol"/>
              </a:rPr>
              <a:t>					 ความดี และความถูกต้อง</a:t>
            </a:r>
            <a:r>
              <a:rPr lang="th-TH" dirty="0" smtClean="0">
                <a:cs typeface="+mj-cs"/>
                <a:sym typeface="Symbol"/>
              </a:rPr>
              <a:t>	</a:t>
            </a:r>
            <a:endParaRPr lang="en-US" dirty="0" smtClean="0">
              <a:cs typeface="+mj-cs"/>
              <a:sym typeface="Symbol"/>
            </a:endParaRPr>
          </a:p>
          <a:p>
            <a:pPr>
              <a:spcBef>
                <a:spcPts val="0"/>
              </a:spcBef>
              <a:buNone/>
            </a:pPr>
            <a:endParaRPr lang="th-TH" dirty="0" smtClean="0">
              <a:cs typeface="+mj-cs"/>
              <a:sym typeface="Symbol"/>
            </a:endParaRPr>
          </a:p>
          <a:p>
            <a:pPr>
              <a:spcBef>
                <a:spcPts val="0"/>
              </a:spcBef>
              <a:buNone/>
            </a:pPr>
            <a:r>
              <a:rPr lang="th-TH" dirty="0" smtClean="0">
                <a:cs typeface="+mj-cs"/>
                <a:sym typeface="Symbol"/>
              </a:rPr>
              <a:t>     มาจากภาษาอังกฤษว่า 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  <a:sym typeface="Symbol"/>
              </a:rPr>
              <a:t>GOOD  GOVERNANCE</a:t>
            </a:r>
            <a:r>
              <a:rPr lang="th-TH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  <a:sym typeface="Symbol"/>
              </a:rPr>
              <a:t>     </a:t>
            </a:r>
            <a:endParaRPr lang="en-US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714348" y="1714488"/>
            <a:ext cx="27687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ธรรมาภิ</a:t>
            </a:r>
            <a:r>
              <a:rPr lang="th-TH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บาล</a:t>
            </a:r>
            <a:endParaRPr lang="th-TH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357686" y="1714488"/>
            <a:ext cx="39982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ธรรม   </a:t>
            </a:r>
            <a:r>
              <a:rPr lang="th-TH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  </a:t>
            </a:r>
            <a:r>
              <a:rPr lang="th-TH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 อภิบาล</a:t>
            </a:r>
            <a:endParaRPr lang="th-TH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ตัวยึดหมายเลขภาพนิ่ง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2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3600" b="1" dirty="0" smtClean="0"/>
              <a:t>หลักการสำคัญ ๖ ประการ</a:t>
            </a:r>
            <a:endParaRPr lang="en-US" sz="36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457200">
              <a:buNone/>
            </a:pPr>
            <a:r>
              <a:rPr lang="th-TH" sz="2800" dirty="0" smtClean="0">
                <a:cs typeface="+mj-cs"/>
              </a:rPr>
              <a:t>ระเบียบสำนักนายกรัฐมนตรี ว่าด้วย การสร้างระบบบริหารกิจการบ้านเมืองและสังคมที่ดี พ.ศ. ๒๕๔๒  และพระราชกฤษฎีกา ว่าด้วย หลักเกณฑ์และวิธีการบริหารกิจการบ้านเมืองที่ดี พ.ศ. ๒๕๔๖  ได้กำหนดแนวทางการส่งเสริมและพัฒนาระบบการบริหารกิจการบ้านเมืองที่ดีให้แก่หน่วยงานต่างๆ  โดยอยู่บนพื้นฐานของหลักการสำคัญ  ๖  ประการ  ดังนี้</a:t>
            </a:r>
          </a:p>
          <a:p>
            <a:pPr marL="0" indent="457200">
              <a:buNone/>
            </a:pPr>
            <a:endParaRPr lang="th-TH" sz="2800" dirty="0" smtClean="0"/>
          </a:p>
          <a:p>
            <a:pPr marL="0" indent="457200">
              <a:buNone/>
            </a:pPr>
            <a:endParaRPr lang="en-US" dirty="0"/>
          </a:p>
        </p:txBody>
      </p:sp>
      <p:sp>
        <p:nvSpPr>
          <p:cNvPr id="4" name="สี่เหลี่ยมมุมมน 3"/>
          <p:cNvSpPr/>
          <p:nvPr/>
        </p:nvSpPr>
        <p:spPr>
          <a:xfrm>
            <a:off x="1142976" y="3786190"/>
            <a:ext cx="2714644" cy="500066"/>
          </a:xfrm>
          <a:prstGeom prst="roundRect">
            <a:avLst/>
          </a:prstGeom>
          <a:solidFill>
            <a:srgbClr val="E6FC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rgbClr val="0000CC"/>
                </a:solidFill>
                <a:cs typeface="+mj-cs"/>
              </a:rPr>
              <a:t>๑. หลักนิติธรรม</a:t>
            </a:r>
            <a:endParaRPr lang="en-US" b="1" dirty="0">
              <a:solidFill>
                <a:srgbClr val="0000CC"/>
              </a:solidFill>
              <a:cs typeface="+mj-cs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1142976" y="4500570"/>
            <a:ext cx="2714644" cy="500066"/>
          </a:xfrm>
          <a:prstGeom prst="roundRect">
            <a:avLst/>
          </a:prstGeom>
          <a:solidFill>
            <a:srgbClr val="E6FC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rgbClr val="0000CC"/>
                </a:solidFill>
                <a:cs typeface="+mj-cs"/>
              </a:rPr>
              <a:t>๒. หลักคุณธรรม</a:t>
            </a:r>
            <a:endParaRPr lang="en-US" b="1" dirty="0">
              <a:solidFill>
                <a:srgbClr val="0000CC"/>
              </a:solidFill>
              <a:cs typeface="+mj-cs"/>
            </a:endParaRPr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1142976" y="5214950"/>
            <a:ext cx="2714644" cy="500066"/>
          </a:xfrm>
          <a:prstGeom prst="roundRect">
            <a:avLst/>
          </a:prstGeom>
          <a:solidFill>
            <a:srgbClr val="E6FC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rgbClr val="0000CC"/>
                </a:solidFill>
                <a:cs typeface="+mj-cs"/>
              </a:rPr>
              <a:t>๓. หลักความโปร่งใส</a:t>
            </a:r>
            <a:endParaRPr lang="en-US" b="1" dirty="0">
              <a:solidFill>
                <a:srgbClr val="0000CC"/>
              </a:solidFill>
              <a:cs typeface="+mj-cs"/>
            </a:endParaRPr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4643438" y="3786190"/>
            <a:ext cx="2786082" cy="500066"/>
          </a:xfrm>
          <a:prstGeom prst="roundRect">
            <a:avLst/>
          </a:prstGeom>
          <a:solidFill>
            <a:srgbClr val="E6FC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rgbClr val="0000CC"/>
                </a:solidFill>
              </a:rPr>
              <a:t>๔. หลักความมีส่วนร่วม</a:t>
            </a:r>
            <a:endParaRPr lang="en-US" b="1" dirty="0" smtClean="0">
              <a:solidFill>
                <a:srgbClr val="0000CC"/>
              </a:solidFill>
            </a:endParaRPr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4643438" y="4500570"/>
            <a:ext cx="2786082" cy="500066"/>
          </a:xfrm>
          <a:prstGeom prst="roundRect">
            <a:avLst/>
          </a:prstGeom>
          <a:solidFill>
            <a:srgbClr val="E6FC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rgbClr val="0000CC"/>
                </a:solidFill>
              </a:rPr>
              <a:t>๕. หลักความรับผิดชอบ</a:t>
            </a:r>
            <a:endParaRPr lang="en-US" b="1" dirty="0" smtClean="0">
              <a:solidFill>
                <a:srgbClr val="0000CC"/>
              </a:solidFill>
            </a:endParaRPr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4643438" y="5214950"/>
            <a:ext cx="2786082" cy="500066"/>
          </a:xfrm>
          <a:prstGeom prst="roundRect">
            <a:avLst/>
          </a:prstGeom>
          <a:solidFill>
            <a:srgbClr val="E6FC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rgbClr val="0000CC"/>
                </a:solidFill>
              </a:rPr>
              <a:t>๖. หลักความคุ้มค่า</a:t>
            </a:r>
            <a:endParaRPr lang="en-US" b="1" dirty="0" smtClean="0">
              <a:solidFill>
                <a:srgbClr val="0000CC"/>
              </a:solidFill>
            </a:endParaRPr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3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/>
              <a:t>หลักการสำคัญ ๖ ประการ (ต่อ)</a:t>
            </a:r>
            <a:endParaRPr lang="en-US" sz="36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67320"/>
          </a:xfrm>
        </p:spPr>
        <p:txBody>
          <a:bodyPr>
            <a:normAutofit lnSpcReduction="10000"/>
          </a:bodyPr>
          <a:lstStyle/>
          <a:p>
            <a:r>
              <a:rPr lang="th-TH" sz="2800" b="1" dirty="0" smtClean="0">
                <a:solidFill>
                  <a:srgbClr val="0000CC"/>
                </a:solidFill>
                <a:cs typeface="+mj-cs"/>
              </a:rPr>
              <a:t>๑. หลักนิติธรรม  </a:t>
            </a:r>
            <a:r>
              <a:rPr lang="en-US" sz="2000" dirty="0" smtClean="0">
                <a:solidFill>
                  <a:srgbClr val="0000CC"/>
                </a:solidFill>
              </a:rPr>
              <a:t>(The Rule of Law)</a:t>
            </a:r>
            <a:r>
              <a:rPr lang="th-TH" sz="2000" dirty="0" smtClean="0">
                <a:solidFill>
                  <a:srgbClr val="0000CC"/>
                </a:solidFill>
              </a:rPr>
              <a:t> </a:t>
            </a:r>
            <a:endParaRPr lang="en-US" sz="2000" dirty="0" smtClean="0">
              <a:solidFill>
                <a:srgbClr val="0000CC"/>
              </a:solidFill>
            </a:endParaRPr>
          </a:p>
          <a:p>
            <a:pPr marL="0" indent="0">
              <a:buNone/>
              <a:tabLst>
                <a:tab pos="914400" algn="l"/>
              </a:tabLst>
            </a:pPr>
            <a:r>
              <a:rPr lang="en-US" sz="2000" b="1" dirty="0" smtClean="0">
                <a:cs typeface="+mj-cs"/>
              </a:rPr>
              <a:t>        </a:t>
            </a:r>
            <a:r>
              <a:rPr lang="th-TH" sz="2000" b="1" dirty="0" smtClean="0">
                <a:cs typeface="+mj-cs"/>
              </a:rPr>
              <a:t> </a:t>
            </a:r>
            <a:r>
              <a:rPr lang="th-TH" sz="2800" b="1" dirty="0" smtClean="0">
                <a:cs typeface="+mj-cs"/>
              </a:rPr>
              <a:t>	</a:t>
            </a:r>
            <a:r>
              <a:rPr lang="th-TH" sz="2800" dirty="0" smtClean="0">
                <a:cs typeface="+mj-cs"/>
              </a:rPr>
              <a:t>ได้แก่   การตรากฎหมาย กฎ ข้อบังคับต่างๆ  ให้ทันสมัยและเป็นธรรม เป็นที่ยอมรับของสังคม  และสังคมยินยอมพร้อมใจปฏิบัติตาม  โดยถือว่าเป็นการปกครองภายใต้กฎหมาย  </a:t>
            </a:r>
            <a:r>
              <a:rPr lang="th-TH" sz="2800" u="sng" dirty="0" smtClean="0">
                <a:solidFill>
                  <a:srgbClr val="C00000"/>
                </a:solidFill>
                <a:cs typeface="+mj-cs"/>
              </a:rPr>
              <a:t>มิใช่ตามอำเภอใจ หรืออำนาจของตัวบุคคล</a:t>
            </a:r>
            <a:endParaRPr lang="th-TH" sz="2800" b="1" u="sng" dirty="0" smtClean="0">
              <a:solidFill>
                <a:srgbClr val="C00000"/>
              </a:solidFill>
              <a:cs typeface="+mj-cs"/>
            </a:endParaRPr>
          </a:p>
          <a:p>
            <a:r>
              <a:rPr lang="th-TH" sz="2800" b="1" dirty="0" smtClean="0">
                <a:solidFill>
                  <a:srgbClr val="0000CC"/>
                </a:solidFill>
                <a:cs typeface="+mj-cs"/>
              </a:rPr>
              <a:t>๒. หลักคุณธรรม </a:t>
            </a:r>
            <a:r>
              <a:rPr lang="en-US" sz="2000" dirty="0" smtClean="0">
                <a:solidFill>
                  <a:srgbClr val="0000CC"/>
                </a:solidFill>
              </a:rPr>
              <a:t>(Ethics, Morality)</a:t>
            </a:r>
            <a:r>
              <a:rPr lang="th-TH" sz="2000" dirty="0" smtClean="0">
                <a:solidFill>
                  <a:srgbClr val="0000CC"/>
                </a:solidFill>
              </a:rPr>
              <a:t> </a:t>
            </a:r>
          </a:p>
          <a:p>
            <a:pPr marL="0" indent="0">
              <a:buNone/>
              <a:tabLst>
                <a:tab pos="860425" algn="l"/>
              </a:tabLst>
            </a:pPr>
            <a:r>
              <a:rPr lang="en-US" sz="2800" dirty="0" smtClean="0">
                <a:cs typeface="+mj-cs"/>
              </a:rPr>
              <a:t>	</a:t>
            </a:r>
            <a:r>
              <a:rPr lang="th-TH" sz="2800" dirty="0" smtClean="0">
                <a:cs typeface="+mj-cs"/>
              </a:rPr>
              <a:t>ได้แก่   การยึดมั่นในความถูกต้องดีงาม เช่น ความซื่อสัตย์ สุจริต ขยัน อดทน เมตตากรุณา เสียสละ เห็นแก่ประโยชน์ส่วนรวม ทั้งความประพฤติและจิตใจ</a:t>
            </a:r>
            <a:endParaRPr lang="en-US" sz="2800" dirty="0" smtClean="0">
              <a:cs typeface="+mj-cs"/>
            </a:endParaRPr>
          </a:p>
          <a:p>
            <a:r>
              <a:rPr lang="th-TH" sz="2800" b="1" dirty="0" smtClean="0">
                <a:solidFill>
                  <a:srgbClr val="0000CC"/>
                </a:solidFill>
                <a:cs typeface="+mj-cs"/>
              </a:rPr>
              <a:t>๓. หลักความโปร่งใส</a:t>
            </a:r>
            <a:r>
              <a:rPr lang="th-TH" sz="2000" dirty="0" smtClean="0">
                <a:solidFill>
                  <a:srgbClr val="0000CC"/>
                </a:solidFill>
              </a:rPr>
              <a:t> </a:t>
            </a:r>
            <a:r>
              <a:rPr lang="en-US" sz="2000" dirty="0" smtClean="0">
                <a:solidFill>
                  <a:srgbClr val="0000CC"/>
                </a:solidFill>
              </a:rPr>
              <a:t>(Transparency)</a:t>
            </a:r>
            <a:r>
              <a:rPr lang="th-TH" sz="2000" dirty="0" smtClean="0">
                <a:solidFill>
                  <a:srgbClr val="0000CC"/>
                </a:solidFill>
              </a:rPr>
              <a:t> </a:t>
            </a:r>
            <a:endParaRPr lang="en-US" sz="2000" dirty="0" smtClean="0">
              <a:solidFill>
                <a:srgbClr val="0000CC"/>
              </a:solidFill>
            </a:endParaRPr>
          </a:p>
          <a:p>
            <a:pPr marL="0" indent="0">
              <a:buNone/>
              <a:tabLst>
                <a:tab pos="914400" algn="l"/>
              </a:tabLst>
            </a:pPr>
            <a:r>
              <a:rPr lang="th-TH" sz="2800" dirty="0" smtClean="0">
                <a:cs typeface="+mj-cs"/>
              </a:rPr>
              <a:t>	ได้แก่     การสร้างความไว้วางใจซึ่งกันและกัน  มีการเปิดเผยข้อมูลข่าวสารที่เป็นประโยชน์  การบริหารจัดการมีระบบ ระเบียบ กระบวนการ ขั้นตอน ที่ชัดเจน ตรวจสอบได้ทั้งการให้คุณและให้โทษ</a:t>
            </a:r>
            <a:endParaRPr lang="th-TH" sz="2000" dirty="0" smtClean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4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/>
              <a:t>หลักการสำคัญ ๖ ประการ (ต่อ)</a:t>
            </a:r>
            <a:endParaRPr lang="en-US" sz="36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29642" cy="4937760"/>
          </a:xfrm>
        </p:spPr>
        <p:txBody>
          <a:bodyPr>
            <a:normAutofit/>
          </a:bodyPr>
          <a:lstStyle/>
          <a:p>
            <a:r>
              <a:rPr lang="th-TH" sz="2800" b="1" dirty="0" smtClean="0">
                <a:solidFill>
                  <a:srgbClr val="0000CC"/>
                </a:solidFill>
                <a:cs typeface="+mj-cs"/>
              </a:rPr>
              <a:t>๔. หลักการมีส่วนร่วม  </a:t>
            </a:r>
            <a:r>
              <a:rPr lang="en-US" sz="2000" dirty="0" smtClean="0">
                <a:solidFill>
                  <a:srgbClr val="0000CC"/>
                </a:solidFill>
              </a:rPr>
              <a:t>(</a:t>
            </a:r>
            <a:r>
              <a:rPr lang="en-US" sz="2200" dirty="0" smtClean="0">
                <a:solidFill>
                  <a:srgbClr val="0000CC"/>
                </a:solidFill>
              </a:rPr>
              <a:t>Participation</a:t>
            </a:r>
            <a:r>
              <a:rPr lang="en-US" sz="2000" dirty="0" smtClean="0">
                <a:solidFill>
                  <a:srgbClr val="0000CC"/>
                </a:solidFill>
              </a:rPr>
              <a:t>)</a:t>
            </a:r>
            <a:r>
              <a:rPr lang="th-TH" sz="2000" dirty="0" smtClean="0">
                <a:solidFill>
                  <a:srgbClr val="0000CC"/>
                </a:solidFill>
              </a:rPr>
              <a:t> </a:t>
            </a:r>
            <a:endParaRPr lang="en-US" sz="2000" dirty="0" smtClean="0">
              <a:solidFill>
                <a:srgbClr val="0000CC"/>
              </a:solidFill>
            </a:endParaRPr>
          </a:p>
          <a:p>
            <a:pPr marL="0" indent="0">
              <a:buNone/>
              <a:tabLst>
                <a:tab pos="914400" algn="l"/>
              </a:tabLst>
            </a:pPr>
            <a:r>
              <a:rPr lang="en-US" sz="2000" b="1" dirty="0" smtClean="0">
                <a:cs typeface="+mj-cs"/>
              </a:rPr>
              <a:t>        </a:t>
            </a:r>
            <a:r>
              <a:rPr lang="th-TH" sz="2000" b="1" dirty="0" smtClean="0">
                <a:cs typeface="+mj-cs"/>
              </a:rPr>
              <a:t> </a:t>
            </a:r>
            <a:r>
              <a:rPr lang="th-TH" sz="2800" b="1" dirty="0" smtClean="0">
                <a:cs typeface="+mj-cs"/>
              </a:rPr>
              <a:t>	</a:t>
            </a:r>
            <a:r>
              <a:rPr lang="th-TH" sz="2800" dirty="0" smtClean="0">
                <a:cs typeface="+mj-cs"/>
              </a:rPr>
              <a:t>ได้แก่   การเปิดโอกาสให้ประชาคม และผู้มีส่วนได้ส่วนเสียได้รับรู้                 ได้มีโอกาสแสดงความคิดเห็นในการกำหนดนโยบาย การวางแผน การตัดสินใจ  หรือมีส่วนร่วมในกิจกรรมต่างๆ </a:t>
            </a:r>
            <a:endParaRPr lang="th-TH" sz="2800" b="1" u="sng" dirty="0" smtClean="0">
              <a:solidFill>
                <a:srgbClr val="C00000"/>
              </a:solidFill>
              <a:cs typeface="+mj-cs"/>
            </a:endParaRPr>
          </a:p>
          <a:p>
            <a:r>
              <a:rPr lang="th-TH" sz="2800" b="1" dirty="0" smtClean="0">
                <a:solidFill>
                  <a:srgbClr val="0000CC"/>
                </a:solidFill>
                <a:cs typeface="+mj-cs"/>
              </a:rPr>
              <a:t>๕. หลักความรับผิดชอบ  </a:t>
            </a:r>
            <a:r>
              <a:rPr lang="en-US" sz="2000" dirty="0" smtClean="0">
                <a:solidFill>
                  <a:srgbClr val="0000CC"/>
                </a:solidFill>
              </a:rPr>
              <a:t>(</a:t>
            </a:r>
            <a:r>
              <a:rPr lang="en-US" sz="2200" dirty="0" smtClean="0">
                <a:solidFill>
                  <a:srgbClr val="0000CC"/>
                </a:solidFill>
              </a:rPr>
              <a:t>Responsibility</a:t>
            </a:r>
            <a:r>
              <a:rPr lang="th-TH" sz="2200" dirty="0" smtClean="0">
                <a:solidFill>
                  <a:srgbClr val="0000CC"/>
                </a:solidFill>
              </a:rPr>
              <a:t> </a:t>
            </a:r>
            <a:r>
              <a:rPr lang="en-US" sz="2200" dirty="0" smtClean="0">
                <a:solidFill>
                  <a:srgbClr val="0000CC"/>
                </a:solidFill>
              </a:rPr>
              <a:t>and</a:t>
            </a:r>
            <a:r>
              <a:rPr lang="th-TH" sz="2200" dirty="0" smtClean="0">
                <a:solidFill>
                  <a:srgbClr val="0000CC"/>
                </a:solidFill>
              </a:rPr>
              <a:t> </a:t>
            </a:r>
            <a:r>
              <a:rPr lang="en-US" sz="2200" dirty="0" smtClean="0">
                <a:solidFill>
                  <a:srgbClr val="0000CC"/>
                </a:solidFill>
              </a:rPr>
              <a:t>Accountability</a:t>
            </a:r>
            <a:r>
              <a:rPr lang="en-US" sz="2000" dirty="0" smtClean="0">
                <a:solidFill>
                  <a:srgbClr val="0000CC"/>
                </a:solidFill>
              </a:rPr>
              <a:t>)</a:t>
            </a:r>
            <a:r>
              <a:rPr lang="th-TH" sz="2000" dirty="0" smtClean="0">
                <a:solidFill>
                  <a:srgbClr val="0000CC"/>
                </a:solidFill>
              </a:rPr>
              <a:t> </a:t>
            </a:r>
          </a:p>
          <a:p>
            <a:pPr marL="0" indent="0">
              <a:buNone/>
              <a:tabLst>
                <a:tab pos="860425" algn="l"/>
              </a:tabLst>
            </a:pPr>
            <a:r>
              <a:rPr lang="en-US" sz="2800" dirty="0" smtClean="0">
                <a:cs typeface="+mj-cs"/>
              </a:rPr>
              <a:t>	</a:t>
            </a:r>
            <a:r>
              <a:rPr lang="th-TH" sz="2800" dirty="0" smtClean="0">
                <a:cs typeface="+mj-cs"/>
              </a:rPr>
              <a:t>ได้แก่   การตระหนักในสิทธิหน้าที่ ความสำนึกในความรับผิดชอบต่อสังคม       การใส่ใจปัญหาสาธารณะและกระตือรือร้นในการแก้ปัญหา รวมถึงความรับผิดชอบในผลงาน หรือปฏิบัติหน้าที่ให้บรรลุผลตามเป้าหมายที่กำหนดไว้ ตลอดจนความพร้อมที่จะถูกตรวจสอบและกล้าที่จะยอมรับผลจากการกระทำของตน</a:t>
            </a:r>
            <a:endParaRPr lang="en-US" sz="2800" dirty="0" smtClean="0">
              <a:cs typeface="+mj-cs"/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5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/>
              <a:t>หลักการสำคัญ ๖ ประการ (ต่อ)</a:t>
            </a:r>
            <a:endParaRPr lang="en-US" sz="36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800" b="1" dirty="0" smtClean="0">
                <a:solidFill>
                  <a:srgbClr val="0000CC"/>
                </a:solidFill>
                <a:cs typeface="+mj-cs"/>
              </a:rPr>
              <a:t>๖. หลักความคุ้มค่า </a:t>
            </a:r>
            <a:r>
              <a:rPr lang="th-TH" sz="2000" dirty="0" smtClean="0">
                <a:solidFill>
                  <a:srgbClr val="0000CC"/>
                </a:solidFill>
              </a:rPr>
              <a:t> </a:t>
            </a:r>
            <a:r>
              <a:rPr lang="en-US" sz="2000" dirty="0" smtClean="0">
                <a:solidFill>
                  <a:srgbClr val="0000CC"/>
                </a:solidFill>
              </a:rPr>
              <a:t>(</a:t>
            </a:r>
            <a:r>
              <a:rPr lang="en-US" sz="2200" dirty="0" smtClean="0">
                <a:solidFill>
                  <a:srgbClr val="0000CC"/>
                </a:solidFill>
              </a:rPr>
              <a:t>Cost –Effectiveness or Utility</a:t>
            </a:r>
            <a:r>
              <a:rPr lang="en-US" sz="2000" dirty="0" smtClean="0">
                <a:solidFill>
                  <a:srgbClr val="0000CC"/>
                </a:solidFill>
              </a:rPr>
              <a:t>)</a:t>
            </a:r>
            <a:r>
              <a:rPr lang="th-TH" sz="2000" dirty="0" smtClean="0">
                <a:solidFill>
                  <a:srgbClr val="0000CC"/>
                </a:solidFill>
              </a:rPr>
              <a:t> </a:t>
            </a:r>
            <a:endParaRPr lang="en-US" sz="2000" dirty="0" smtClean="0">
              <a:solidFill>
                <a:srgbClr val="0000CC"/>
              </a:solidFill>
            </a:endParaRPr>
          </a:p>
          <a:p>
            <a:pPr marL="0" indent="0">
              <a:buNone/>
              <a:tabLst>
                <a:tab pos="914400" algn="l"/>
              </a:tabLst>
            </a:pPr>
            <a:r>
              <a:rPr lang="th-TH" sz="2800" dirty="0" smtClean="0">
                <a:cs typeface="+mj-cs"/>
              </a:rPr>
              <a:t>	ได้แก่   การบริหารจัดการและใช้ทรัพยากรที่มีจำกัดเพื่อให้เกิดประโยชน์สูงสุดต่อส่วนรวม โดยคำนึงถึงความสามารถในการแข่งขันในเวทีโลก และการรักษาพัฒนาทรัพยากรให้สมบูรณ์ยั่งยืน  เช่น มีการวางแผนการใช้จ่ายเงินและการใช้ทรัพยากรอย่างมีประสิทธิภาพ มีการกำหนดเป้าหมายและพันธกิจที่สอดคล้องกับนโยบายและวิสัยทัศน์  ยึดหลักความประหยัดเพื่อให้เกิดประโยชน์สูงสุด                ยึดหลักการให้ผลตอบแทนตามผลงาน  และมีการตรวจสอบได้</a:t>
            </a:r>
            <a:endParaRPr lang="en-US" sz="2800" dirty="0" smtClean="0">
              <a:cs typeface="+mj-cs"/>
            </a:endParaRPr>
          </a:p>
          <a:p>
            <a:pPr>
              <a:buNone/>
            </a:pPr>
            <a:endParaRPr lang="th-TH" sz="2000" dirty="0" smtClean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6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วงรี 4"/>
          <p:cNvSpPr/>
          <p:nvPr/>
        </p:nvSpPr>
        <p:spPr>
          <a:xfrm>
            <a:off x="642910" y="1285860"/>
            <a:ext cx="7572428" cy="492922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/>
              <a:t>บริบทของสถาบันอุดมศึกษา</a:t>
            </a:r>
            <a:endParaRPr lang="en-US" sz="3600" dirty="0"/>
          </a:p>
        </p:txBody>
      </p:sp>
      <p:sp>
        <p:nvSpPr>
          <p:cNvPr id="4" name="วงรี 3"/>
          <p:cNvSpPr/>
          <p:nvPr/>
        </p:nvSpPr>
        <p:spPr>
          <a:xfrm>
            <a:off x="1428728" y="1785926"/>
            <a:ext cx="6000792" cy="392909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รูปหกเหลี่ยม 5"/>
          <p:cNvSpPr/>
          <p:nvPr/>
        </p:nvSpPr>
        <p:spPr>
          <a:xfrm>
            <a:off x="214282" y="5072074"/>
            <a:ext cx="1285884" cy="1143008"/>
          </a:xfrm>
          <a:prstGeom prst="hexagon">
            <a:avLst/>
          </a:prstGeom>
          <a:solidFill>
            <a:srgbClr val="EE28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cs typeface="+mj-cs"/>
              </a:rPr>
              <a:t>วงวิชาการและวิชาชีพ</a:t>
            </a:r>
            <a:endParaRPr lang="en-US" sz="2000" b="1" dirty="0">
              <a:cs typeface="+mj-cs"/>
            </a:endParaRPr>
          </a:p>
        </p:txBody>
      </p:sp>
      <p:sp>
        <p:nvSpPr>
          <p:cNvPr id="8" name="รูปหกเหลี่ยม 7"/>
          <p:cNvSpPr/>
          <p:nvPr/>
        </p:nvSpPr>
        <p:spPr>
          <a:xfrm>
            <a:off x="500034" y="1285860"/>
            <a:ext cx="1143008" cy="857256"/>
          </a:xfrm>
          <a:prstGeom prst="hexagon">
            <a:avLst/>
          </a:prstGeom>
          <a:solidFill>
            <a:srgbClr val="723F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200" b="1" dirty="0" smtClean="0">
                <a:cs typeface="+mj-cs"/>
              </a:rPr>
              <a:t>รัฐบาล</a:t>
            </a:r>
            <a:endParaRPr lang="en-US" sz="2200" b="1" dirty="0">
              <a:cs typeface="+mj-cs"/>
            </a:endParaRPr>
          </a:p>
        </p:txBody>
      </p:sp>
      <p:sp>
        <p:nvSpPr>
          <p:cNvPr id="9" name="รูปหกเหลี่ยม 8"/>
          <p:cNvSpPr/>
          <p:nvPr/>
        </p:nvSpPr>
        <p:spPr>
          <a:xfrm>
            <a:off x="6286512" y="428604"/>
            <a:ext cx="1285884" cy="1000132"/>
          </a:xfrm>
          <a:prstGeom prst="hex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100" b="1" dirty="0" smtClean="0"/>
              <a:t>นิสิต/นักศึกษา</a:t>
            </a:r>
            <a:endParaRPr lang="en-US" sz="2100" b="1" dirty="0"/>
          </a:p>
        </p:txBody>
      </p:sp>
      <p:sp>
        <p:nvSpPr>
          <p:cNvPr id="10" name="รูปหกเหลี่ยม 9"/>
          <p:cNvSpPr/>
          <p:nvPr/>
        </p:nvSpPr>
        <p:spPr>
          <a:xfrm>
            <a:off x="7572396" y="1285860"/>
            <a:ext cx="1428760" cy="1000132"/>
          </a:xfrm>
          <a:prstGeom prst="hexag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200" b="1" dirty="0" smtClean="0"/>
              <a:t>ภาค</a:t>
            </a:r>
          </a:p>
          <a:p>
            <a:pPr algn="ctr"/>
            <a:r>
              <a:rPr lang="th-TH" sz="2200" b="1" dirty="0" smtClean="0"/>
              <a:t>ประชาชน</a:t>
            </a:r>
            <a:endParaRPr lang="en-US" sz="2200" b="1" dirty="0"/>
          </a:p>
        </p:txBody>
      </p:sp>
      <p:sp>
        <p:nvSpPr>
          <p:cNvPr id="11" name="รูปหกเหลี่ยม 10"/>
          <p:cNvSpPr/>
          <p:nvPr/>
        </p:nvSpPr>
        <p:spPr>
          <a:xfrm>
            <a:off x="7643834" y="5072074"/>
            <a:ext cx="1285884" cy="107157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cs typeface="+mj-cs"/>
              </a:rPr>
              <a:t>หน่วยงานภายนอก</a:t>
            </a:r>
            <a:endParaRPr lang="en-US" sz="2000" dirty="0"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3240" y="1285860"/>
            <a:ext cx="2988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0000CC"/>
                </a:solidFill>
                <a:cs typeface="+mj-cs"/>
              </a:rPr>
              <a:t>นโยบายรัฐบาล  กฎหมาย </a:t>
            </a:r>
            <a:endParaRPr lang="en-US" b="1" dirty="0" smtClean="0">
              <a:solidFill>
                <a:srgbClr val="0000CC"/>
              </a:solidFill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86116" y="5643578"/>
            <a:ext cx="2610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0000CC"/>
                </a:solidFill>
                <a:cs typeface="+mj-cs"/>
              </a:rPr>
              <a:t>เศรษฐกิจ  งบประมาณ</a:t>
            </a:r>
            <a:endParaRPr lang="en-US" b="1" dirty="0">
              <a:solidFill>
                <a:srgbClr val="0000CC"/>
              </a:solidFill>
              <a:cs typeface="+mj-cs"/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3857620" y="2143116"/>
            <a:ext cx="1500198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สภาสถาบันฯ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3857620" y="3071810"/>
            <a:ext cx="1500198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คณะผู้บริหาร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วงรี 15"/>
          <p:cNvSpPr/>
          <p:nvPr/>
        </p:nvSpPr>
        <p:spPr>
          <a:xfrm>
            <a:off x="2000232" y="3286124"/>
            <a:ext cx="1071570" cy="10001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คณะ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วงรี 16"/>
          <p:cNvSpPr/>
          <p:nvPr/>
        </p:nvSpPr>
        <p:spPr>
          <a:xfrm>
            <a:off x="3357554" y="4143380"/>
            <a:ext cx="1071570" cy="10001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200" dirty="0" smtClean="0">
                <a:solidFill>
                  <a:schemeClr val="tx1"/>
                </a:solidFill>
              </a:rPr>
              <a:t>สถาบัน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8" name="วงรี 17"/>
          <p:cNvSpPr/>
          <p:nvPr/>
        </p:nvSpPr>
        <p:spPr>
          <a:xfrm>
            <a:off x="4857752" y="4143380"/>
            <a:ext cx="1071570" cy="10001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สำนัก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วงรี 18"/>
          <p:cNvSpPr/>
          <p:nvPr/>
        </p:nvSpPr>
        <p:spPr>
          <a:xfrm>
            <a:off x="6215074" y="3214686"/>
            <a:ext cx="1071570" cy="10001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ศูนย์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1" name="ลูกศรเชื่อมต่อแบบตรง 20"/>
          <p:cNvCxnSpPr>
            <a:stCxn id="14" idx="2"/>
            <a:endCxn id="15" idx="0"/>
          </p:cNvCxnSpPr>
          <p:nvPr/>
        </p:nvCxnSpPr>
        <p:spPr>
          <a:xfrm rot="5400000">
            <a:off x="4429124" y="2893215"/>
            <a:ext cx="35719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/>
          <p:nvPr/>
        </p:nvCxnSpPr>
        <p:spPr>
          <a:xfrm flipV="1">
            <a:off x="3071802" y="3357562"/>
            <a:ext cx="799870" cy="2857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ลูกศรเชื่อมต่อแบบตรง 24"/>
          <p:cNvCxnSpPr>
            <a:stCxn id="17" idx="0"/>
          </p:cNvCxnSpPr>
          <p:nvPr/>
        </p:nvCxnSpPr>
        <p:spPr>
          <a:xfrm rot="5400000" flipH="1" flipV="1">
            <a:off x="3875479" y="3661174"/>
            <a:ext cx="500066" cy="4643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ลูกศรเชื่อมต่อแบบตรง 26"/>
          <p:cNvCxnSpPr>
            <a:endCxn id="18" idx="0"/>
          </p:cNvCxnSpPr>
          <p:nvPr/>
        </p:nvCxnSpPr>
        <p:spPr>
          <a:xfrm rot="16200000" flipH="1">
            <a:off x="4911330" y="3661173"/>
            <a:ext cx="500066" cy="4643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>
            <a:stCxn id="19" idx="2"/>
          </p:cNvCxnSpPr>
          <p:nvPr/>
        </p:nvCxnSpPr>
        <p:spPr>
          <a:xfrm rot="10800000">
            <a:off x="5357818" y="3357562"/>
            <a:ext cx="857256" cy="3571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431672" y="3214686"/>
            <a:ext cx="17123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0000CC"/>
                </a:solidFill>
                <a:cs typeface="+mj-cs"/>
              </a:rPr>
              <a:t>ความคาดหวัง</a:t>
            </a:r>
            <a:endParaRPr lang="en-US" b="1" dirty="0">
              <a:solidFill>
                <a:srgbClr val="0000CC"/>
              </a:solidFill>
              <a:cs typeface="+mj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0" y="3429000"/>
            <a:ext cx="13901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0000CC"/>
                </a:solidFill>
                <a:cs typeface="+mj-cs"/>
              </a:rPr>
              <a:t>การแข่งขัน</a:t>
            </a:r>
            <a:endParaRPr lang="en-US" b="1" dirty="0">
              <a:solidFill>
                <a:srgbClr val="0000CC"/>
              </a:solidFill>
              <a:cs typeface="+mj-cs"/>
            </a:endParaRPr>
          </a:p>
        </p:txBody>
      </p:sp>
      <p:sp>
        <p:nvSpPr>
          <p:cNvPr id="34" name="รูปหกเหลี่ยม 33"/>
          <p:cNvSpPr/>
          <p:nvPr/>
        </p:nvSpPr>
        <p:spPr>
          <a:xfrm>
            <a:off x="6643702" y="5786454"/>
            <a:ext cx="1143008" cy="85725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200" dirty="0" smtClean="0">
                <a:cs typeface="+mj-cs"/>
              </a:rPr>
              <a:t>ภาค</a:t>
            </a:r>
          </a:p>
          <a:p>
            <a:pPr algn="ctr"/>
            <a:r>
              <a:rPr lang="th-TH" sz="2200" dirty="0" smtClean="0">
                <a:cs typeface="+mj-cs"/>
              </a:rPr>
              <a:t>เอกชน</a:t>
            </a:r>
            <a:endParaRPr lang="en-US" sz="2200" dirty="0">
              <a:cs typeface="+mj-cs"/>
            </a:endParaRPr>
          </a:p>
        </p:txBody>
      </p:sp>
      <p:sp>
        <p:nvSpPr>
          <p:cNvPr id="35" name="ตัวยึดหมายเลขภาพนิ่ง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7</a:t>
            </a:fld>
            <a:endParaRPr lang="th-TH"/>
          </a:p>
        </p:txBody>
      </p:sp>
      <p:cxnSp>
        <p:nvCxnSpPr>
          <p:cNvPr id="39" name="ตัวเชื่อมต่อโค้ง 38"/>
          <p:cNvCxnSpPr>
            <a:stCxn id="17" idx="6"/>
            <a:endCxn id="18" idx="2"/>
          </p:cNvCxnSpPr>
          <p:nvPr/>
        </p:nvCxnSpPr>
        <p:spPr>
          <a:xfrm>
            <a:off x="4429124" y="4643446"/>
            <a:ext cx="428628" cy="1588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รูปร่าง 40"/>
          <p:cNvCxnSpPr>
            <a:stCxn id="18" idx="6"/>
            <a:endCxn id="19" idx="3"/>
          </p:cNvCxnSpPr>
          <p:nvPr/>
        </p:nvCxnSpPr>
        <p:spPr>
          <a:xfrm flipV="1">
            <a:off x="5929322" y="4068352"/>
            <a:ext cx="442680" cy="575094"/>
          </a:xfrm>
          <a:prstGeom prst="curved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รูปร่าง 42"/>
          <p:cNvCxnSpPr>
            <a:stCxn id="16" idx="5"/>
            <a:endCxn id="17" idx="2"/>
          </p:cNvCxnSpPr>
          <p:nvPr/>
        </p:nvCxnSpPr>
        <p:spPr>
          <a:xfrm rot="16200000" flipH="1">
            <a:off x="2884386" y="4170278"/>
            <a:ext cx="503656" cy="442680"/>
          </a:xfrm>
          <a:prstGeom prst="curved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/>
              <a:t>ความสำคัญของ</a:t>
            </a:r>
            <a:r>
              <a:rPr lang="th-TH" sz="3600" b="1" dirty="0" err="1" smtClean="0"/>
              <a:t>ธรรมาภิ</a:t>
            </a:r>
            <a:r>
              <a:rPr lang="th-TH" sz="3600" b="1" dirty="0" smtClean="0"/>
              <a:t>บาลในสถาบันอุดมศึกษา</a:t>
            </a:r>
            <a:endParaRPr lang="en-US" sz="36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พระราชบัญญัติการศึกษาแห่งชาติ พ.ศ. ๒๕๔๒  (ม.๓๖) ให้สถานศึกษาของรัฐที่จัดการศึกษาในระดับปริญญาเป็นนิติบุคคล และดำเนินกิจการได้โดยอิสระ สามารถพัฒนาระบบบริหารและการจัดการที่เป็นของตนเอง มีความคล่องตัว มีเสรีภาพทางวิชาการ  และอยู่ภายใต้การกำกับดูแลของสภาสถานศึกษาตามกฎหมายว่าด้วยการจัดตั้งสถานศึกษานั้นๆ </a:t>
            </a:r>
          </a:p>
          <a:p>
            <a:r>
              <a:rPr lang="th-TH" dirty="0" smtClean="0"/>
              <a:t>สภาสถาบันอุดมศึกษา  เป็นองค์คณะบุคคล ซึ่งมีอำนาจและหน้าที่ในการควบคุม กำกับ ดูแลกิจการโดยทั่วไปของสถาบันอุดมศึกษา  โดยเฉพาะ การวางนโยบายการบริหารและพัฒนาสถาบัน การออกกฎ ระเบียบ ข้อบังคับเกี่ยวกับกิจการต่างๆ ของสถาบัน ตลอดจนอำนาจในการอนุมัติ อนุญาต ต่างๆ   จึงเป็นองค์คณะบุคคลที่มีความสำคัญอย่างยิ่ง        ในการกำหนดทิศทางการพัฒนาของสถาบันอุดมศึกษา และช่วยสนับสนุนส่งเสริมให้การบริหารกิจการของสถาบันอุดมศึกษาเป็นไปอย่างมีประสิทธิภาพ สามารถก้าวไปสู่การแข่งขันในระดับชาติและระดับนานาชาติได้อย่างเข้มแข็ง </a:t>
            </a:r>
            <a:endParaRPr lang="en-US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8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/>
              <a:t>การบริหารตามหลัก</a:t>
            </a:r>
            <a:r>
              <a:rPr lang="th-TH" sz="3600" b="1" dirty="0" err="1" smtClean="0"/>
              <a:t>ธรรมาภิ</a:t>
            </a:r>
            <a:r>
              <a:rPr lang="th-TH" sz="3600" b="1" dirty="0" smtClean="0"/>
              <a:t>บาล</a:t>
            </a:r>
            <a:endParaRPr lang="en-US" sz="3600" b="1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sz="quarter" idx="1"/>
          </p:nvPr>
        </p:nvGraphicFramePr>
        <p:xfrm>
          <a:off x="457200" y="1142984"/>
          <a:ext cx="8329642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3286116" y="3500438"/>
            <a:ext cx="27687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th-TH" sz="5400" b="1" cap="all" spc="0" dirty="0" err="1" smtClean="0">
                <a:ln w="0"/>
                <a:solidFill>
                  <a:srgbClr val="723FD7"/>
                </a:solidFill>
                <a:effectLst>
                  <a:reflection blurRad="12700" stA="50000" endPos="50000" dist="5000" dir="5400000" sy="-100000" rotWithShape="0"/>
                </a:effectLst>
              </a:rPr>
              <a:t>ธรรมาภิ</a:t>
            </a:r>
            <a:r>
              <a:rPr lang="th-TH" sz="5400" b="1" cap="all" spc="0" dirty="0" smtClean="0">
                <a:ln w="0"/>
                <a:solidFill>
                  <a:srgbClr val="723FD7"/>
                </a:solidFill>
                <a:effectLst>
                  <a:reflection blurRad="12700" stA="50000" endPos="50000" dist="5000" dir="5400000" sy="-100000" rotWithShape="0"/>
                </a:effectLst>
              </a:rPr>
              <a:t>บาล</a:t>
            </a:r>
            <a:endParaRPr lang="th-TH" sz="5400" b="1" cap="all" spc="0" dirty="0">
              <a:ln w="0"/>
              <a:solidFill>
                <a:srgbClr val="723FD7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9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ริ่มต้น">
  <a:themeElements>
    <a:clrScheme name="เริ่มต้น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เริ่มต้น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เริ่มต้น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254</TotalTime>
  <Words>592</Words>
  <PresentationFormat>นำเสนอทางหน้าจอ (4:3)</PresentationFormat>
  <Paragraphs>126</Paragraphs>
  <Slides>15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เริ่มต้น</vt:lpstr>
      <vt:lpstr>ภาพนิ่ง 1</vt:lpstr>
      <vt:lpstr>ความหมาย</vt:lpstr>
      <vt:lpstr>หลักการสำคัญ ๖ ประการ</vt:lpstr>
      <vt:lpstr>หลักการสำคัญ ๖ ประการ (ต่อ)</vt:lpstr>
      <vt:lpstr>หลักการสำคัญ ๖ ประการ (ต่อ)</vt:lpstr>
      <vt:lpstr>หลักการสำคัญ ๖ ประการ (ต่อ)</vt:lpstr>
      <vt:lpstr>บริบทของสถาบันอุดมศึกษา</vt:lpstr>
      <vt:lpstr>ความสำคัญของธรรมาภิบาลในสถาบันอุดมศึกษา</vt:lpstr>
      <vt:lpstr>การบริหารตามหลักธรรมาภิบาล</vt:lpstr>
      <vt:lpstr>ปัญหาธรรมาภิบาลในสถาบันอุดมศึกษา</vt:lpstr>
      <vt:lpstr>ผลกระทบเมื่อขาดธรรมาภิบาลในสถาบันอุดมศึกษา</vt:lpstr>
      <vt:lpstr>แนวทางการส่งเสริมธรรมาภิบาลในสถาบันอุดมศึกษา</vt:lpstr>
      <vt:lpstr>แนวทางการส่งเสริมธรรมาภิบาลในสถาบันอุดมศึกษา (ต่อ)</vt:lpstr>
      <vt:lpstr>แนวทางการส่งเสริมธรรมาภิบาลในสถาบันอุดมศึกษา (ต่อ)</vt:lpstr>
      <vt:lpstr>ภาพนิ่ง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cp:lastModifiedBy>jutaporn</cp:lastModifiedBy>
  <cp:revision>37</cp:revision>
  <dcterms:modified xsi:type="dcterms:W3CDTF">2016-02-16T09:04:39Z</dcterms:modified>
</cp:coreProperties>
</file>